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x="9144000" cy="571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Verdan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D6DF"/>
          </a:solidFill>
        </a:fill>
      </a:tcStyle>
    </a:wholeTbl>
    <a:band2H>
      <a:tcTxStyle b="def" i="def"/>
      <a:tcStyle>
        <a:tcBdr/>
        <a:fill>
          <a:solidFill>
            <a:srgbClr val="E8EC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CEF"/>
          </a:solidFill>
        </a:fill>
      </a:tcStyle>
    </a:wholeTbl>
    <a:band2H>
      <a:tcTxStyle b="def" i="def"/>
      <a:tcStyle>
        <a:tcBdr/>
        <a:fill>
          <a:solidFill>
            <a:srgbClr val="E6EE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CBD8"/>
          </a:solidFill>
        </a:fill>
      </a:tcStyle>
    </a:wholeTbl>
    <a:band2H>
      <a:tcTxStyle b="def" i="def"/>
      <a:tcStyle>
        <a:tcBdr/>
        <a:fill>
          <a:solidFill>
            <a:srgbClr val="E8E7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EDF6"/>
          </a:solidFill>
        </a:fill>
      </a:tcStyle>
    </a:wholeTbl>
    <a:band2H>
      <a:tcTxStyle b="def" i="def"/>
      <a:tcStyle>
        <a:tcBdr/>
        <a:fill>
          <a:solidFill>
            <a:srgbClr val="ECF6F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Shape 1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Verdana"/>
      </a:defRPr>
    </a:lvl1pPr>
    <a:lvl2pPr indent="228600" latinLnBrk="0">
      <a:defRPr sz="1200">
        <a:latin typeface="+mj-lt"/>
        <a:ea typeface="+mj-ea"/>
        <a:cs typeface="+mj-cs"/>
        <a:sym typeface="Verdana"/>
      </a:defRPr>
    </a:lvl2pPr>
    <a:lvl3pPr indent="457200" latinLnBrk="0">
      <a:defRPr sz="1200">
        <a:latin typeface="+mj-lt"/>
        <a:ea typeface="+mj-ea"/>
        <a:cs typeface="+mj-cs"/>
        <a:sym typeface="Verdana"/>
      </a:defRPr>
    </a:lvl3pPr>
    <a:lvl4pPr indent="685800" latinLnBrk="0">
      <a:defRPr sz="1200">
        <a:latin typeface="+mj-lt"/>
        <a:ea typeface="+mj-ea"/>
        <a:cs typeface="+mj-cs"/>
        <a:sym typeface="Verdana"/>
      </a:defRPr>
    </a:lvl4pPr>
    <a:lvl5pPr indent="914400" latinLnBrk="0">
      <a:defRPr sz="1200">
        <a:latin typeface="+mj-lt"/>
        <a:ea typeface="+mj-ea"/>
        <a:cs typeface="+mj-cs"/>
        <a:sym typeface="Verdana"/>
      </a:defRPr>
    </a:lvl5pPr>
    <a:lvl6pPr indent="1143000" latinLnBrk="0">
      <a:defRPr sz="1200">
        <a:latin typeface="+mj-lt"/>
        <a:ea typeface="+mj-ea"/>
        <a:cs typeface="+mj-cs"/>
        <a:sym typeface="Verdana"/>
      </a:defRPr>
    </a:lvl6pPr>
    <a:lvl7pPr indent="1371600" latinLnBrk="0">
      <a:defRPr sz="1200">
        <a:latin typeface="+mj-lt"/>
        <a:ea typeface="+mj-ea"/>
        <a:cs typeface="+mj-cs"/>
        <a:sym typeface="Verdana"/>
      </a:defRPr>
    </a:lvl7pPr>
    <a:lvl8pPr indent="1600200" latinLnBrk="0">
      <a:defRPr sz="1200">
        <a:latin typeface="+mj-lt"/>
        <a:ea typeface="+mj-ea"/>
        <a:cs typeface="+mj-cs"/>
        <a:sym typeface="Verdana"/>
      </a:defRPr>
    </a:lvl8pPr>
    <a:lvl9pPr indent="1828800" latinLnBrk="0">
      <a:defRPr sz="1200">
        <a:latin typeface="+mj-lt"/>
        <a:ea typeface="+mj-ea"/>
        <a:cs typeface="+mj-cs"/>
        <a:sym typeface="Verdana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0" name="Shape 20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Stationenlernen</a:t>
            </a:r>
          </a:p>
          <a:p>
            <a:pPr>
              <a:defRPr i="1"/>
            </a:pPr>
            <a:r>
              <a:t>Siehe Methodenbeschreibung Stationenlernen</a:t>
            </a:r>
          </a:p>
          <a:p>
            <a:pPr/>
          </a:p>
          <a:p>
            <a:pPr marL="228600" indent="-228600">
              <a:buSzPct val="100000"/>
              <a:buAutoNum type="arabicPeriod" startAt="1"/>
            </a:pPr>
            <a:r>
              <a:t>Die SuS ziehen aus einem Beutel eine Süßigkeit/einen farbigen Spielkegel/o.ä. </a:t>
            </a:r>
          </a:p>
          <a:p>
            <a:pPr marL="228600" indent="-228600">
              <a:buSzPct val="100000"/>
              <a:buAutoNum type="arabicPeriod" startAt="1"/>
            </a:pPr>
          </a:p>
          <a:p>
            <a:pPr marL="228600" indent="-228600">
              <a:buSzPct val="100000"/>
              <a:buAutoNum type="arabicPeriod" startAt="2"/>
            </a:pPr>
            <a:r>
              <a:t>Die Gruppen werden den Themen zugeordnet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ergibt sich automatisch durch die Süßigkeit/den farbigen Spielkegel/o.ä. (siehe PPT oben)</a:t>
            </a:r>
          </a:p>
          <a:p>
            <a:pPr/>
          </a:p>
          <a:p>
            <a:pPr marL="228600" indent="-228600">
              <a:buSzPct val="100000"/>
              <a:buAutoNum type="arabicPeriod" startAt="3"/>
            </a:pPr>
            <a:r>
              <a:t> Die Gruppen bearbeiten die Arbeitsanweisungen ihrer Gruppe (Informationsmaterial lesen, AB bearbeiten)</a:t>
            </a:r>
          </a:p>
          <a:p>
            <a:pPr/>
          </a:p>
          <a:p>
            <a:pPr/>
            <a:r>
              <a:t>Die SuS haben für die Bearbeitung jeder Station 15 Minuten Zeit.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6" name="Shape 2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 erläutert Lösung im Plenum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sp>
        <p:nvSpPr>
          <p:cNvPr id="24" name="Textplatzhalter 17"/>
          <p:cNvSpPr/>
          <p:nvPr>
            <p:ph type="body" sz="quarter" idx="22"/>
          </p:nvPr>
        </p:nvSpPr>
        <p:spPr>
          <a:xfrm>
            <a:off x="550208" y="3062587"/>
            <a:ext cx="2499321" cy="2103033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25" name="Textplatzhalter 6"/>
          <p:cNvSpPr/>
          <p:nvPr>
            <p:ph type="body" sz="quarter" idx="23"/>
          </p:nvPr>
        </p:nvSpPr>
        <p:spPr>
          <a:xfrm>
            <a:off x="3218155" y="3065724"/>
            <a:ext cx="2493051" cy="2096759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26" name="Test"/>
          <p:cNvSpPr txBox="1"/>
          <p:nvPr>
            <p:ph type="body" sz="quarter" idx="24"/>
          </p:nvPr>
        </p:nvSpPr>
        <p:spPr>
          <a:xfrm>
            <a:off x="5833492" y="3067048"/>
            <a:ext cx="2592001" cy="2096759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27" name="Textplatzhalter 4"/>
          <p:cNvSpPr txBox="1"/>
          <p:nvPr>
            <p:ph type="body" sz="quarter" idx="25"/>
          </p:nvPr>
        </p:nvSpPr>
        <p:spPr>
          <a:xfrm>
            <a:off x="527038" y="1753572"/>
            <a:ext cx="7921625" cy="576119"/>
          </a:xfrm>
          <a:prstGeom prst="rect">
            <a:avLst/>
          </a:prstGeom>
        </p:spPr>
        <p:txBody>
          <a:bodyPr/>
          <a:lstStyle>
            <a:lvl1pPr marL="0" indent="0" defTabSz="345599">
              <a:spcBef>
                <a:spcPts val="200"/>
              </a:spcBef>
              <a:buClrTx/>
              <a:buSzTx/>
              <a:buNone/>
              <a:defRPr sz="1919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Weit hinten, hinter den Wortbergen, fern der Länder Vokalien und Konsonantien leben die Blindtexte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II – Vertiefungsmodul 3</a:t>
            </a:r>
          </a:p>
        </p:txBody>
      </p:sp>
      <p:sp>
        <p:nvSpPr>
          <p:cNvPr id="36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37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Textplatzhalter 17"/>
          <p:cNvSpPr/>
          <p:nvPr>
            <p:ph type="body" sz="quarter" idx="22"/>
          </p:nvPr>
        </p:nvSpPr>
        <p:spPr>
          <a:xfrm>
            <a:off x="550208" y="3062587"/>
            <a:ext cx="3510708" cy="783180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41" name="Textplatzhalter 6"/>
          <p:cNvSpPr/>
          <p:nvPr>
            <p:ph type="body" sz="quarter" idx="23"/>
          </p:nvPr>
        </p:nvSpPr>
        <p:spPr>
          <a:xfrm>
            <a:off x="4127247" y="3073928"/>
            <a:ext cx="3755659" cy="783181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42" name="Test"/>
          <p:cNvSpPr txBox="1"/>
          <p:nvPr>
            <p:ph type="body" sz="quarter" idx="24"/>
          </p:nvPr>
        </p:nvSpPr>
        <p:spPr>
          <a:xfrm>
            <a:off x="550292" y="4251317"/>
            <a:ext cx="3510540" cy="820735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43" name="Textplatzhalter 4"/>
          <p:cNvSpPr txBox="1"/>
          <p:nvPr>
            <p:ph type="body" sz="quarter" idx="25"/>
          </p:nvPr>
        </p:nvSpPr>
        <p:spPr>
          <a:xfrm>
            <a:off x="527038" y="1753572"/>
            <a:ext cx="7921625" cy="576119"/>
          </a:xfrm>
          <a:prstGeom prst="rect">
            <a:avLst/>
          </a:prstGeom>
        </p:spPr>
        <p:txBody>
          <a:bodyPr/>
          <a:lstStyle>
            <a:lvl1pPr marL="0" indent="0" defTabSz="345599">
              <a:spcBef>
                <a:spcPts val="200"/>
              </a:spcBef>
              <a:buClrTx/>
              <a:buSzTx/>
              <a:buNone/>
              <a:defRPr sz="1919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Weit hinten, hinter den Wortbergen, fern der Länder Vokalien und Konsonantien leben die Blindtexte</a:t>
            </a:r>
          </a:p>
        </p:txBody>
      </p:sp>
      <p:sp>
        <p:nvSpPr>
          <p:cNvPr id="44" name="Rechteck"/>
          <p:cNvSpPr txBox="1"/>
          <p:nvPr/>
        </p:nvSpPr>
        <p:spPr>
          <a:xfrm>
            <a:off x="550292" y="3891316"/>
            <a:ext cx="3510540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" name="C"/>
          <p:cNvSpPr txBox="1"/>
          <p:nvPr/>
        </p:nvSpPr>
        <p:spPr>
          <a:xfrm>
            <a:off x="2170780" y="3891316"/>
            <a:ext cx="269564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46" name="Textplatzhalter 6"/>
          <p:cNvSpPr/>
          <p:nvPr/>
        </p:nvSpPr>
        <p:spPr>
          <a:xfrm>
            <a:off x="4127247" y="2715251"/>
            <a:ext cx="3755659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" name="B"/>
          <p:cNvSpPr txBox="1"/>
          <p:nvPr/>
        </p:nvSpPr>
        <p:spPr>
          <a:xfrm>
            <a:off x="5865941" y="2715251"/>
            <a:ext cx="27827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48" name="Textplatzhalter 6"/>
          <p:cNvSpPr/>
          <p:nvPr/>
        </p:nvSpPr>
        <p:spPr>
          <a:xfrm>
            <a:off x="549994" y="2707046"/>
            <a:ext cx="3511136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" name="A"/>
          <p:cNvSpPr txBox="1"/>
          <p:nvPr/>
        </p:nvSpPr>
        <p:spPr>
          <a:xfrm>
            <a:off x="2164753" y="2715251"/>
            <a:ext cx="28161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50" name="Test"/>
          <p:cNvSpPr txBox="1"/>
          <p:nvPr>
            <p:ph type="body" sz="quarter" idx="26"/>
          </p:nvPr>
        </p:nvSpPr>
        <p:spPr>
          <a:xfrm>
            <a:off x="4127872" y="4251317"/>
            <a:ext cx="3755660" cy="820735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51" name="Rechteck"/>
          <p:cNvSpPr txBox="1"/>
          <p:nvPr/>
        </p:nvSpPr>
        <p:spPr>
          <a:xfrm>
            <a:off x="4127872" y="3891316"/>
            <a:ext cx="3755660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2" name="D"/>
          <p:cNvSpPr txBox="1"/>
          <p:nvPr/>
        </p:nvSpPr>
        <p:spPr>
          <a:xfrm>
            <a:off x="5870295" y="3891316"/>
            <a:ext cx="293897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D</a:t>
            </a:r>
          </a:p>
        </p:txBody>
      </p:sp>
      <p:pic>
        <p:nvPicPr>
          <p:cNvPr id="53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1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II – Vertiefungsmodul 3</a:t>
            </a:r>
          </a:p>
        </p:txBody>
      </p:sp>
      <p:sp>
        <p:nvSpPr>
          <p:cNvPr id="62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63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Textplatzhalter 17"/>
          <p:cNvSpPr/>
          <p:nvPr>
            <p:ph type="body" sz="quarter" idx="22"/>
          </p:nvPr>
        </p:nvSpPr>
        <p:spPr>
          <a:xfrm>
            <a:off x="550208" y="3062587"/>
            <a:ext cx="3510708" cy="1530067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67" name="Textplatzhalter 6"/>
          <p:cNvSpPr/>
          <p:nvPr>
            <p:ph type="body" sz="quarter" idx="23"/>
          </p:nvPr>
        </p:nvSpPr>
        <p:spPr>
          <a:xfrm>
            <a:off x="4127247" y="3073928"/>
            <a:ext cx="3755659" cy="1507385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359999">
              <a:spcBef>
                <a:spcPts val="300"/>
              </a:spcBef>
              <a:buClrTx/>
              <a:buSz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Test</a:t>
            </a:r>
          </a:p>
        </p:txBody>
      </p:sp>
      <p:sp>
        <p:nvSpPr>
          <p:cNvPr id="68" name="Textplatzhalter 4"/>
          <p:cNvSpPr txBox="1"/>
          <p:nvPr>
            <p:ph type="body" sz="quarter" idx="24"/>
          </p:nvPr>
        </p:nvSpPr>
        <p:spPr>
          <a:xfrm>
            <a:off x="527038" y="1753572"/>
            <a:ext cx="7921625" cy="576119"/>
          </a:xfrm>
          <a:prstGeom prst="rect">
            <a:avLst/>
          </a:prstGeom>
        </p:spPr>
        <p:txBody>
          <a:bodyPr/>
          <a:lstStyle>
            <a:lvl1pPr marL="0" indent="0" defTabSz="345599">
              <a:spcBef>
                <a:spcPts val="200"/>
              </a:spcBef>
              <a:buClrTx/>
              <a:buSzTx/>
              <a:buNone/>
              <a:defRPr sz="1919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Weit hinten, hinter den Wortbergen, fern der Länder Vokalien und Konsonantien leben die Blindtexte</a:t>
            </a:r>
          </a:p>
        </p:txBody>
      </p:sp>
      <p:sp>
        <p:nvSpPr>
          <p:cNvPr id="69" name="Textplatzhalter 6"/>
          <p:cNvSpPr/>
          <p:nvPr/>
        </p:nvSpPr>
        <p:spPr>
          <a:xfrm>
            <a:off x="4127247" y="2715251"/>
            <a:ext cx="3755659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" name="B"/>
          <p:cNvSpPr txBox="1"/>
          <p:nvPr/>
        </p:nvSpPr>
        <p:spPr>
          <a:xfrm>
            <a:off x="5865941" y="2715251"/>
            <a:ext cx="27827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71" name="Textplatzhalter 6"/>
          <p:cNvSpPr/>
          <p:nvPr/>
        </p:nvSpPr>
        <p:spPr>
          <a:xfrm>
            <a:off x="549994" y="2707046"/>
            <a:ext cx="3511136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2" name="A"/>
          <p:cNvSpPr txBox="1"/>
          <p:nvPr/>
        </p:nvSpPr>
        <p:spPr>
          <a:xfrm>
            <a:off x="2164753" y="2715251"/>
            <a:ext cx="28161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73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1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II – Vertiefungsmodul 3</a:t>
            </a:r>
          </a:p>
        </p:txBody>
      </p:sp>
      <p:sp>
        <p:nvSpPr>
          <p:cNvPr id="82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83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4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Kap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5" name="dvsv_wortbild_d_gross_rgb.png" descr="dvsv_wortbild_d_gross_rg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itel 2"/>
          <p:cNvSpPr txBox="1"/>
          <p:nvPr/>
        </p:nvSpPr>
        <p:spPr>
          <a:xfrm>
            <a:off x="433387" y="1834058"/>
            <a:ext cx="6817719" cy="1538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 defTabSz="914306">
              <a:defRPr b="1" sz="2500">
                <a:solidFill>
                  <a:srgbClr val="A7A7A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Sekundarstufe II – Vertiefungsmodul 3</a:t>
            </a:r>
          </a:p>
          <a:p>
            <a:pPr defTabSz="914306">
              <a:defRPr b="1" sz="50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Leistungen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4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II – Vertiefungsmodul 3</a:t>
            </a:r>
          </a:p>
        </p:txBody>
      </p:sp>
      <p:sp>
        <p:nvSpPr>
          <p:cNvPr id="115" name="Titel 3"/>
          <p:cNvSpPr txBox="1"/>
          <p:nvPr>
            <p:ph type="body" sz="quarter" idx="21"/>
          </p:nvPr>
        </p:nvSpPr>
        <p:spPr>
          <a:xfrm>
            <a:off x="470413" y="830262"/>
            <a:ext cx="7921625" cy="87656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b="1" sz="24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 der Folie eingeben</a:t>
            </a:r>
          </a:p>
        </p:txBody>
      </p:sp>
      <p:pic>
        <p:nvPicPr>
          <p:cNvPr id="116" name="Bild 9" descr="Bild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extplatzhalter 6"/>
          <p:cNvSpPr/>
          <p:nvPr>
            <p:ph type="body" sz="quarter" idx="22"/>
          </p:nvPr>
        </p:nvSpPr>
        <p:spPr>
          <a:xfrm>
            <a:off x="593143" y="2200918"/>
            <a:ext cx="3791647" cy="2036764"/>
          </a:xfrm>
          <a:prstGeom prst="rect">
            <a:avLst/>
          </a:prstGeom>
          <a:solidFill>
            <a:srgbClr val="008E5C">
              <a:alpha val="20000"/>
            </a:srgbClr>
          </a:solidFill>
        </p:spPr>
        <p:txBody>
          <a:bodyPr lIns="107999" tIns="107999" rIns="107999" bIns="107999" anchor="ctr"/>
          <a:lstStyle>
            <a:lvl1pPr marL="0" indent="0" algn="ctr" defTabSz="914400">
              <a:spcBef>
                <a:spcPts val="0"/>
              </a:spcBef>
              <a:buClrTx/>
              <a:buSzTx/>
              <a:buNone/>
              <a:defRPr b="1" sz="2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Sozialversicherung</a:t>
            </a:r>
          </a:p>
        </p:txBody>
      </p:sp>
      <p:sp>
        <p:nvSpPr>
          <p:cNvPr id="120" name="Textplatzhalter 5"/>
          <p:cNvSpPr txBox="1"/>
          <p:nvPr>
            <p:ph type="body" sz="quarter" idx="23"/>
          </p:nvPr>
        </p:nvSpPr>
        <p:spPr>
          <a:xfrm>
            <a:off x="4590022" y="2201861"/>
            <a:ext cx="3792537" cy="2036763"/>
          </a:xfrm>
          <a:prstGeom prst="rect">
            <a:avLst/>
          </a:prstGeom>
          <a:solidFill>
            <a:srgbClr val="138E5C"/>
          </a:solidFill>
        </p:spPr>
        <p:txBody>
          <a:bodyPr lIns="107999" tIns="107999" rIns="107999" bIns="107999" anchor="ctr"/>
          <a:lstStyle>
            <a:lvl1pPr marL="0" indent="0" algn="ctr" defTabSz="914400">
              <a:spcBef>
                <a:spcPts val="0"/>
              </a:spcBef>
              <a:buClrTx/>
              <a:buSzTx/>
              <a:buNone/>
              <a:defRPr b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Privatversicherung</a:t>
            </a:r>
          </a:p>
        </p:txBody>
      </p:sp>
      <p:pic>
        <p:nvPicPr>
          <p:cNvPr id="121" name="dvsv_wortbild_d_gross_rgb.png" descr="dvsv_wortbild_d_gross_rg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" Target="../slides/slide29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Relationship Id="rId11" Type="http://schemas.openxmlformats.org/officeDocument/2006/relationships/slideLayout" Target="../slideLayouts/slideLayout5.xml"/><Relationship Id="rId12" Type="http://schemas.openxmlformats.org/officeDocument/2006/relationships/slideLayout" Target="../slideLayouts/slideLayout6.xml"/><Relationship Id="rId13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cap="all" sz="8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" name="Fußzeilenplatzhalter 4"/>
          <p:cNvSpPr txBox="1"/>
          <p:nvPr/>
        </p:nvSpPr>
        <p:spPr>
          <a:xfrm>
            <a:off x="470412" y="436860"/>
            <a:ext cx="5905502" cy="22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b="1" sz="1600">
                <a:solidFill>
                  <a:srgbClr val="6F6F6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Sekundarstufe II – Vertiefungsmodul 3</a:t>
            </a:r>
          </a:p>
        </p:txBody>
      </p:sp>
      <p:pic>
        <p:nvPicPr>
          <p:cNvPr id="4" name="Bild 9" descr="Bild 9">
            <a:hlinkClick r:id="rId2" invalidUrl="" action="ppaction://hlinksldjump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3850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Bild 10" descr="Bild 10">
            <a:hlinkClick r:id="" invalidUrl="" action="ppaction://hlinkshowjump?jump=endshow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26877" y="5325550"/>
            <a:ext cx="288001" cy="28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Grafik 10" descr="Grafik 10">
            <a:hlinkClick r:id="" invalidUrl="" action="ppaction://hlinkshowjump?jump=firstslide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74573" y="5321300"/>
            <a:ext cx="288001" cy="28800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hteck"/>
          <p:cNvSpPr txBox="1"/>
          <p:nvPr/>
        </p:nvSpPr>
        <p:spPr>
          <a:xfrm>
            <a:off x="5833492" y="2707046"/>
            <a:ext cx="2592001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" name="C"/>
          <p:cNvSpPr txBox="1"/>
          <p:nvPr/>
        </p:nvSpPr>
        <p:spPr>
          <a:xfrm>
            <a:off x="6988684" y="2716492"/>
            <a:ext cx="269563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9" name="Textplatzhalter 6"/>
          <p:cNvSpPr/>
          <p:nvPr/>
        </p:nvSpPr>
        <p:spPr>
          <a:xfrm>
            <a:off x="3218155" y="2707046"/>
            <a:ext cx="2493051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" name="B"/>
          <p:cNvSpPr txBox="1"/>
          <p:nvPr/>
        </p:nvSpPr>
        <p:spPr>
          <a:xfrm>
            <a:off x="4323871" y="2716492"/>
            <a:ext cx="27827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11" name="Textplatzhalter 6"/>
          <p:cNvSpPr/>
          <p:nvPr/>
        </p:nvSpPr>
        <p:spPr>
          <a:xfrm>
            <a:off x="549994" y="2707046"/>
            <a:ext cx="2499749" cy="370841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</p:spPr>
        <p:txBody>
          <a:bodyPr lIns="107999" tIns="107999" rIns="107999" bIns="107999" anchor="ctr">
            <a:normAutofit fontScale="100000" lnSpcReduction="0"/>
          </a:bodyPr>
          <a:lstStyle/>
          <a:p>
            <a:pPr algn="ctr" defTabSz="359999">
              <a:spcBef>
                <a:spcPts val="300"/>
              </a:spcBef>
              <a:defRPr sz="20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" name="A"/>
          <p:cNvSpPr txBox="1"/>
          <p:nvPr/>
        </p:nvSpPr>
        <p:spPr>
          <a:xfrm>
            <a:off x="1655710" y="2713250"/>
            <a:ext cx="28161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13" name="dvsv_wortbild_d_gross_rgb.png" descr="dvsv_wortbild_d_gross_rgb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13576" y="338559"/>
            <a:ext cx="1554541" cy="67629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eltext"/>
          <p:cNvSpPr txBox="1"/>
          <p:nvPr>
            <p:ph type="title"/>
          </p:nvPr>
        </p:nvSpPr>
        <p:spPr>
          <a:xfrm>
            <a:off x="462408" y="139700"/>
            <a:ext cx="6840001" cy="903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idx="1"/>
          </p:nvPr>
        </p:nvSpPr>
        <p:spPr>
          <a:xfrm>
            <a:off x="462018" y="1344612"/>
            <a:ext cx="7759646" cy="38539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</p:sldLayoutIdLst>
  <p:transition xmlns:p14="http://schemas.microsoft.com/office/powerpoint/2010/main" spd="med" advClick="1"/>
  <p:txStyles>
    <p:titleStyle>
      <a:lvl1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30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266700" marR="0" indent="-2667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1pPr>
      <a:lvl2pPr marL="557953" marR="0" indent="-291253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2pPr>
      <a:lvl3pPr marL="853395" marR="0" indent="-312057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3pPr>
      <a:lvl4pPr marL="1163637" marR="0" indent="-355600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4pPr>
      <a:lvl5pPr marL="1429279" marR="0" indent="-351366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▪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5pPr>
      <a:lvl6pPr marL="246862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6pPr>
      <a:lvl7pPr marL="2925780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7pPr>
      <a:lvl8pPr marL="3382934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8pPr>
      <a:lvl9pPr marL="3840087" marR="0" indent="-182861" algn="l" defTabSz="914306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4"/>
        </a:buClr>
        <a:buSzPct val="100000"/>
        <a:buFontTx/>
        <a:buChar char="•"/>
        <a:tabLst/>
        <a:defRPr b="0" baseline="0" cap="none" i="0" spc="0" strike="noStrike" sz="1600" u="none">
          <a:solidFill>
            <a:srgbClr val="000000"/>
          </a:solidFill>
          <a:uFillTx/>
          <a:latin typeface="+mj-lt"/>
          <a:ea typeface="+mj-ea"/>
          <a:cs typeface="+mj-cs"/>
          <a:sym typeface="Verdana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Foliennummernplatzhalter 4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Durch diese Versicherung findet ein </a:t>
            </a:r>
          </a:p>
          <a:p>
            <a:pPr/>
            <a:r>
              <a:t>sozialer Ausgleich in der Gesellschaft statt</a:t>
            </a:r>
          </a:p>
        </p:txBody>
      </p:sp>
      <p:sp>
        <p:nvSpPr>
          <p:cNvPr id="179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80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  <p:sp>
        <p:nvSpPr>
          <p:cNvPr id="181" name="Rechteck"/>
          <p:cNvSpPr/>
          <p:nvPr/>
        </p:nvSpPr>
        <p:spPr>
          <a:xfrm>
            <a:off x="508000" y="2104328"/>
            <a:ext cx="3967312" cy="222994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2" name="richtig"/>
          <p:cNvSpPr txBox="1"/>
          <p:nvPr/>
        </p:nvSpPr>
        <p:spPr>
          <a:xfrm>
            <a:off x="636105" y="3865879"/>
            <a:ext cx="144404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richtig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Diese Versicherung handelt </a:t>
            </a:r>
          </a:p>
          <a:p>
            <a:pPr/>
            <a:r>
              <a:t>nicht gewinnorientiert</a:t>
            </a:r>
          </a:p>
        </p:txBody>
      </p:sp>
      <p:sp>
        <p:nvSpPr>
          <p:cNvPr id="186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87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Diese Versicherung handelt </a:t>
            </a:r>
          </a:p>
          <a:p>
            <a:pPr/>
            <a:r>
              <a:t>nicht gewinnorientiert</a:t>
            </a:r>
          </a:p>
        </p:txBody>
      </p:sp>
      <p:sp>
        <p:nvSpPr>
          <p:cNvPr id="191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92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  <p:sp>
        <p:nvSpPr>
          <p:cNvPr id="193" name="Rechteck"/>
          <p:cNvSpPr/>
          <p:nvPr/>
        </p:nvSpPr>
        <p:spPr>
          <a:xfrm>
            <a:off x="508000" y="2104328"/>
            <a:ext cx="3967312" cy="222994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4" name="richtig"/>
          <p:cNvSpPr txBox="1"/>
          <p:nvPr/>
        </p:nvSpPr>
        <p:spPr>
          <a:xfrm>
            <a:off x="636105" y="3865879"/>
            <a:ext cx="144404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richtig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7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Stationenlernen</a:t>
            </a:r>
          </a:p>
        </p:txBody>
      </p:sp>
      <p:pic>
        <p:nvPicPr>
          <p:cNvPr id="198" name="SEK1-Unterricht-Vertiefungsmodul2-PPT-Seite3.png" descr="SEK1-Unterricht-Vertiefungsmodul2-PPT-Seit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6341" y="1358906"/>
            <a:ext cx="6647013" cy="3822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Sparten der Sozialversicherung</a:t>
            </a:r>
          </a:p>
        </p:txBody>
      </p:sp>
      <p:pic>
        <p:nvPicPr>
          <p:cNvPr id="204" name="SEK2-Unterricht-Vertiefungsmodul3-PPT-Seite14.png" descr="SEK2-Unterricht-Vertiefungsmodul3-PPT-Seite1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12595" y="1381606"/>
            <a:ext cx="4327307" cy="36753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hteck 3"/>
          <p:cNvSpPr/>
          <p:nvPr/>
        </p:nvSpPr>
        <p:spPr>
          <a:xfrm>
            <a:off x="0" y="1249362"/>
            <a:ext cx="9144000" cy="4493767"/>
          </a:xfrm>
          <a:prstGeom prst="rect">
            <a:avLst/>
          </a:prstGeom>
          <a:solidFill>
            <a:srgbClr val="008E5C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9" name="Foliennummernplatzhalter 4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0" name="Titel 2"/>
          <p:cNvSpPr txBox="1"/>
          <p:nvPr>
            <p:ph type="title" idx="4294967295"/>
          </p:nvPr>
        </p:nvSpPr>
        <p:spPr>
          <a:xfrm>
            <a:off x="470413" y="2549743"/>
            <a:ext cx="5905501" cy="1538884"/>
          </a:xfrm>
          <a:prstGeom prst="rect">
            <a:avLst/>
          </a:prstGeom>
        </p:spPr>
        <p:txBody>
          <a:bodyPr anchor="b"/>
          <a:lstStyle>
            <a:lvl1pPr>
              <a:defRPr sz="5000">
                <a:solidFill>
                  <a:srgbClr val="138E5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Abschlussquiz</a:t>
            </a:r>
          </a:p>
        </p:txBody>
      </p:sp>
      <p:sp>
        <p:nvSpPr>
          <p:cNvPr id="211" name="Textplatzhalter 1"/>
          <p:cNvSpPr txBox="1"/>
          <p:nvPr>
            <p:ph type="body" sz="quarter" idx="4294967295"/>
          </p:nvPr>
        </p:nvSpPr>
        <p:spPr>
          <a:xfrm>
            <a:off x="222366" y="4202927"/>
            <a:ext cx="7792416" cy="732316"/>
          </a:xfrm>
          <a:prstGeom prst="rect">
            <a:avLst/>
          </a:prstGeom>
        </p:spPr>
        <p:txBody>
          <a:bodyPr/>
          <a:lstStyle>
            <a:lvl1pPr marL="0" indent="0" defTabSz="896019">
              <a:spcBef>
                <a:spcPts val="500"/>
              </a:spcBef>
              <a:buSzTx/>
              <a:buFont typeface="Wingdings"/>
              <a:buNone/>
              <a:defRPr b="1" sz="294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zu den Leistungen der Sozialversicherung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1</a:t>
            </a:r>
          </a:p>
        </p:txBody>
      </p:sp>
      <p:sp>
        <p:nvSpPr>
          <p:cNvPr id="215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Krankenbehandlung</a:t>
            </a:r>
          </a:p>
        </p:txBody>
      </p:sp>
      <p:sp>
        <p:nvSpPr>
          <p:cNvPr id="216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Einkommensersatz</a:t>
            </a:r>
          </a:p>
        </p:txBody>
      </p:sp>
      <p:sp>
        <p:nvSpPr>
          <p:cNvPr id="217" name="Gesundheits-förderung &amp; Präventio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Gesundheits-förderung &amp; Prävention</a:t>
            </a:r>
          </a:p>
        </p:txBody>
      </p:sp>
      <p:sp>
        <p:nvSpPr>
          <p:cNvPr id="218" name="Textplatzhalter 4"/>
          <p:cNvSpPr txBox="1"/>
          <p:nvPr>
            <p:ph type="body" idx="25"/>
          </p:nvPr>
        </p:nvSpPr>
        <p:spPr>
          <a:xfrm>
            <a:off x="527038" y="1753572"/>
            <a:ext cx="7592963" cy="719932"/>
          </a:xfrm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Welchem Aufgabenbereich sind Programme zur gesunden Ernährung und Förderung von Bewegung zuzuordnen?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Krankenbehandlung</a:t>
            </a:r>
          </a:p>
        </p:txBody>
      </p:sp>
      <p:sp>
        <p:nvSpPr>
          <p:cNvPr id="221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Einkommensersatz</a:t>
            </a:r>
          </a:p>
        </p:txBody>
      </p:sp>
      <p:sp>
        <p:nvSpPr>
          <p:cNvPr id="222" name="Gesundheits-förderung &amp; Prävention"/>
          <p:cNvSpPr txBox="1"/>
          <p:nvPr>
            <p:ph type="body" idx="24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Gesundheits-förderung &amp; Prävention</a:t>
            </a:r>
          </a:p>
        </p:txBody>
      </p:sp>
      <p:sp>
        <p:nvSpPr>
          <p:cNvPr id="223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1</a:t>
            </a:r>
          </a:p>
        </p:txBody>
      </p:sp>
      <p:sp>
        <p:nvSpPr>
          <p:cNvPr id="225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/>
          <a:p>
            <a:pPr defTabSz="327600">
              <a:defRPr sz="1820"/>
            </a:pPr>
            <a:r>
              <a:t>Welchem Aufgabenbereich sind Programme zur gesunden </a:t>
            </a:r>
          </a:p>
          <a:p>
            <a:pPr defTabSz="327600">
              <a:defRPr sz="1820"/>
            </a:pPr>
            <a:r>
              <a:t>Ernährung und Förderung von Bewegung zuzuordnen?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2</a:t>
            </a:r>
          </a:p>
        </p:txBody>
      </p:sp>
      <p:sp>
        <p:nvSpPr>
          <p:cNvPr id="229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>
              <a:defRPr sz="2000"/>
            </a:pPr>
            <a:r>
              <a:rPr sz="1800"/>
              <a:t>… wieder in die Gesellschaft einzugliedern</a:t>
            </a:r>
          </a:p>
        </p:txBody>
      </p:sp>
      <p:sp>
        <p:nvSpPr>
          <p:cNvPr id="230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r>
              <a:t>… finanziell zu entschädigen</a:t>
            </a:r>
          </a:p>
        </p:txBody>
      </p:sp>
      <p:sp>
        <p:nvSpPr>
          <p:cNvPr id="231" name="… in einer entsprechenden Anstalt zu betreue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>
              <a:defRPr sz="2000"/>
            </a:pPr>
            <a:r>
              <a:rPr sz="1800"/>
              <a:t>… in einer entsprechenden Anstalt zu betreuen</a:t>
            </a:r>
          </a:p>
        </p:txBody>
      </p:sp>
      <p:sp>
        <p:nvSpPr>
          <p:cNvPr id="232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/>
          <a:p>
            <a:pPr defTabSz="327600">
              <a:defRPr sz="1820"/>
            </a:pPr>
            <a:r>
              <a:t>Ziel der REHABILITATION ist es, geschädigte oder </a:t>
            </a:r>
          </a:p>
          <a:p>
            <a:pPr defTabSz="327600">
              <a:defRPr sz="1820"/>
            </a:pPr>
            <a:r>
              <a:t>beeinträchtigte Menschen…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5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2</a:t>
            </a:r>
          </a:p>
        </p:txBody>
      </p:sp>
      <p:sp>
        <p:nvSpPr>
          <p:cNvPr id="236" name="Textplatzhalter 17"/>
          <p:cNvSpPr/>
          <p:nvPr>
            <p:ph type="body" idx="22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 sz="1800">
                <a:solidFill>
                  <a:srgbClr val="FFFFFF"/>
                </a:solidFill>
              </a:defRPr>
            </a:lvl1pPr>
          </a:lstStyle>
          <a:p>
            <a:pPr>
              <a:defRPr sz="2000"/>
            </a:pPr>
            <a:r>
              <a:rPr sz="1800"/>
              <a:t>… wieder in die Gesellschaft einzugliedern</a:t>
            </a:r>
          </a:p>
        </p:txBody>
      </p:sp>
      <p:sp>
        <p:nvSpPr>
          <p:cNvPr id="237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/>
            <a:r>
              <a:t>… finanziell zu entschädigen</a:t>
            </a:r>
          </a:p>
        </p:txBody>
      </p:sp>
      <p:sp>
        <p:nvSpPr>
          <p:cNvPr id="238" name="… in einer entsprechenden Anstalt zu betreue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>
              <a:defRPr sz="2000"/>
            </a:pPr>
            <a:r>
              <a:rPr sz="1800"/>
              <a:t>… in einer entsprechenden Anstalt zu betreuen</a:t>
            </a:r>
          </a:p>
        </p:txBody>
      </p:sp>
      <p:sp>
        <p:nvSpPr>
          <p:cNvPr id="239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/>
          <a:p>
            <a:pPr defTabSz="327600">
              <a:defRPr sz="1820"/>
            </a:pPr>
            <a:r>
              <a:t>Ziel der REHABILITATION ist es, geschädigte oder </a:t>
            </a:r>
          </a:p>
          <a:p>
            <a:pPr defTabSz="327600">
              <a:defRPr sz="1820"/>
            </a:pPr>
            <a:r>
              <a:t>beeinträchtigte Menschen…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oliennummernplatzhalter 4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3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Kärtchenabfrage</a:t>
            </a:r>
          </a:p>
        </p:txBody>
      </p:sp>
      <p:sp>
        <p:nvSpPr>
          <p:cNvPr id="134" name="Textplatzhalter 1"/>
          <p:cNvSpPr txBox="1"/>
          <p:nvPr>
            <p:ph type="body" sz="quarter" idx="4294967295"/>
          </p:nvPr>
        </p:nvSpPr>
        <p:spPr>
          <a:xfrm>
            <a:off x="497989" y="2063382"/>
            <a:ext cx="8148022" cy="1154875"/>
          </a:xfrm>
          <a:prstGeom prst="rect">
            <a:avLst/>
          </a:prstGeom>
          <a:ln w="9525">
            <a:solidFill>
              <a:srgbClr val="008E5C"/>
            </a:solidFill>
            <a:round/>
          </a:ln>
        </p:spPr>
        <p:txBody>
          <a:bodyPr lIns="107999" tIns="107999" rIns="107999" bIns="107999"/>
          <a:lstStyle/>
          <a:p>
            <a:pPr marL="0" indent="0" algn="ctr" defTabSz="331200">
              <a:spcBef>
                <a:spcPts val="200"/>
              </a:spcBef>
              <a:buClrTx/>
              <a:buSzTx/>
              <a:buNone/>
              <a:defRPr b="1" sz="1288">
                <a:solidFill>
                  <a:srgbClr val="008E5C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marL="0" indent="0" algn="ctr" defTabSz="331200">
              <a:spcBef>
                <a:spcPts val="200"/>
              </a:spcBef>
              <a:buClrTx/>
              <a:buSzTx/>
              <a:buNone/>
              <a:defRPr b="1" sz="2576">
                <a:solidFill>
                  <a:srgbClr val="008E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Sozialversicherung ODER Privatversicherung?</a:t>
            </a:r>
          </a:p>
          <a:p>
            <a:pPr marL="0" indent="0" algn="ctr" defTabSz="331200">
              <a:spcBef>
                <a:spcPts val="200"/>
              </a:spcBef>
              <a:buClrTx/>
              <a:buSzTx/>
              <a:buNone/>
              <a:defRPr sz="1840">
                <a:latin typeface="Arial"/>
                <a:ea typeface="Arial"/>
                <a:cs typeface="Arial"/>
                <a:sym typeface="Arial"/>
              </a:defRPr>
            </a:pPr>
            <a:r>
              <a:t>Das ist die Frage.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2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3</a:t>
            </a:r>
          </a:p>
        </p:txBody>
      </p:sp>
      <p:sp>
        <p:nvSpPr>
          <p:cNvPr id="243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Krankengeld</a:t>
            </a:r>
          </a:p>
        </p:txBody>
      </p:sp>
      <p:sp>
        <p:nvSpPr>
          <p:cNvPr id="244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Wochengeld</a:t>
            </a:r>
          </a:p>
        </p:txBody>
      </p:sp>
      <p:sp>
        <p:nvSpPr>
          <p:cNvPr id="245" name="Alterspensio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Alterspension</a:t>
            </a:r>
          </a:p>
        </p:txBody>
      </p:sp>
      <p:sp>
        <p:nvSpPr>
          <p:cNvPr id="246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Was ist KEIN Einkommensersatz?</a:t>
            </a:r>
          </a:p>
        </p:txBody>
      </p:sp>
      <p:sp>
        <p:nvSpPr>
          <p:cNvPr id="247" name="Ärztliche Hilfe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Ärztliche Hilfe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3</a:t>
            </a:r>
          </a:p>
        </p:txBody>
      </p:sp>
      <p:sp>
        <p:nvSpPr>
          <p:cNvPr id="251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Krankengeld</a:t>
            </a:r>
          </a:p>
        </p:txBody>
      </p:sp>
      <p:sp>
        <p:nvSpPr>
          <p:cNvPr id="252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Wochengeld</a:t>
            </a:r>
          </a:p>
        </p:txBody>
      </p:sp>
      <p:sp>
        <p:nvSpPr>
          <p:cNvPr id="253" name="Alterspensio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Alterspension</a:t>
            </a:r>
          </a:p>
        </p:txBody>
      </p:sp>
      <p:sp>
        <p:nvSpPr>
          <p:cNvPr id="254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Was ist KEIN Einkommensersatz?</a:t>
            </a:r>
          </a:p>
        </p:txBody>
      </p:sp>
      <p:sp>
        <p:nvSpPr>
          <p:cNvPr id="255" name="Ärztliche Hilfe"/>
          <p:cNvSpPr txBox="1"/>
          <p:nvPr>
            <p:ph type="body" idx="26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Ärztliche Hilfe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4</a:t>
            </a:r>
          </a:p>
        </p:txBody>
      </p:sp>
      <p:sp>
        <p:nvSpPr>
          <p:cNvPr id="259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>
              <a:defRPr sz="2000"/>
            </a:pPr>
            <a:r>
              <a:rPr sz="1800"/>
              <a:t>wird jeder Person gewährt, die arbeitslos ist</a:t>
            </a:r>
          </a:p>
        </p:txBody>
      </p:sp>
      <p:sp>
        <p:nvSpPr>
          <p:cNvPr id="260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wird vom AMS ausbezahlt</a:t>
            </a:r>
          </a:p>
        </p:txBody>
      </p:sp>
      <p:sp>
        <p:nvSpPr>
          <p:cNvPr id="261" name="ist für jede Person der gleiche Betrag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ist für jede Person der gleiche Betrag</a:t>
            </a:r>
          </a:p>
        </p:txBody>
      </p:sp>
      <p:sp>
        <p:nvSpPr>
          <p:cNvPr id="262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Welche Aussage zum Arbeitslosengeld ist korrekt?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41884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5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4</a:t>
            </a:r>
          </a:p>
        </p:txBody>
      </p:sp>
      <p:sp>
        <p:nvSpPr>
          <p:cNvPr id="266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pPr>
              <a:defRPr sz="2000"/>
            </a:pPr>
            <a:r>
              <a:rPr sz="1800"/>
              <a:t>wird jeder Person gewährt, die arbeitslos ist</a:t>
            </a:r>
          </a:p>
        </p:txBody>
      </p:sp>
      <p:sp>
        <p:nvSpPr>
          <p:cNvPr id="267" name="Textplatzhalter 6"/>
          <p:cNvSpPr/>
          <p:nvPr>
            <p:ph type="body" idx="23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wird vom AMS ausbezahlt</a:t>
            </a:r>
          </a:p>
        </p:txBody>
      </p:sp>
      <p:sp>
        <p:nvSpPr>
          <p:cNvPr id="268" name="ist für jede Person der gleiche Betrag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ist für jede Person der gleiche Betrag</a:t>
            </a:r>
          </a:p>
        </p:txBody>
      </p:sp>
      <p:sp>
        <p:nvSpPr>
          <p:cNvPr id="269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Welche Aussage zum Arbeitslosengeld ist korrekt?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2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5</a:t>
            </a:r>
          </a:p>
        </p:txBody>
      </p:sp>
      <p:sp>
        <p:nvSpPr>
          <p:cNvPr id="273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6,30</a:t>
            </a:r>
          </a:p>
        </p:txBody>
      </p:sp>
      <p:sp>
        <p:nvSpPr>
          <p:cNvPr id="274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15,30</a:t>
            </a:r>
          </a:p>
        </p:txBody>
      </p:sp>
      <p:sp>
        <p:nvSpPr>
          <p:cNvPr id="275" name="EUR 0,00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0,00</a:t>
            </a:r>
          </a:p>
        </p:txBody>
      </p:sp>
      <p:sp>
        <p:nvSpPr>
          <p:cNvPr id="276" name="Textplatzhalter 4"/>
          <p:cNvSpPr txBox="1"/>
          <p:nvPr>
            <p:ph type="body" idx="25"/>
          </p:nvPr>
        </p:nvSpPr>
        <p:spPr>
          <a:xfrm>
            <a:off x="527038" y="1753572"/>
            <a:ext cx="7921625" cy="676293"/>
          </a:xfrm>
          <a:prstGeom prst="rect">
            <a:avLst/>
          </a:prstGeom>
        </p:spPr>
        <p:txBody>
          <a:bodyPr/>
          <a:lstStyle/>
          <a:p>
            <a:pPr defTabSz="359999">
              <a:spcBef>
                <a:spcPts val="300"/>
              </a:spcBef>
              <a:defRPr sz="2000"/>
            </a:pPr>
            <a:r>
              <a:t>Die Rezeptgebühr wird jährlich angepasst </a:t>
            </a:r>
          </a:p>
          <a:p>
            <a:pPr defTabSz="359999">
              <a:spcBef>
                <a:spcPts val="300"/>
              </a:spcBef>
              <a:defRPr sz="2000"/>
            </a:pPr>
            <a:r>
              <a:t>und beträgt im Jahr 2020:</a:t>
            </a:r>
          </a:p>
        </p:txBody>
      </p:sp>
      <p:sp>
        <p:nvSpPr>
          <p:cNvPr id="277" name="EUR 3,50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3,50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5</a:t>
            </a:r>
          </a:p>
        </p:txBody>
      </p:sp>
      <p:sp>
        <p:nvSpPr>
          <p:cNvPr id="281" name="Textplatzhalter 17"/>
          <p:cNvSpPr/>
          <p:nvPr>
            <p:ph type="body" idx="22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EUR 6,30</a:t>
            </a:r>
          </a:p>
        </p:txBody>
      </p:sp>
      <p:sp>
        <p:nvSpPr>
          <p:cNvPr id="282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15,30</a:t>
            </a:r>
          </a:p>
        </p:txBody>
      </p:sp>
      <p:sp>
        <p:nvSpPr>
          <p:cNvPr id="283" name="EUR 0,00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0,00</a:t>
            </a:r>
          </a:p>
        </p:txBody>
      </p:sp>
      <p:sp>
        <p:nvSpPr>
          <p:cNvPr id="284" name="Textplatzhalter 4"/>
          <p:cNvSpPr txBox="1"/>
          <p:nvPr>
            <p:ph type="body" idx="25"/>
          </p:nvPr>
        </p:nvSpPr>
        <p:spPr>
          <a:xfrm>
            <a:off x="527038" y="1753572"/>
            <a:ext cx="7921625" cy="783181"/>
          </a:xfrm>
          <a:prstGeom prst="rect">
            <a:avLst/>
          </a:prstGeom>
        </p:spPr>
        <p:txBody>
          <a:bodyPr/>
          <a:lstStyle/>
          <a:p>
            <a:pPr defTabSz="359999">
              <a:spcBef>
                <a:spcPts val="300"/>
              </a:spcBef>
              <a:defRPr sz="2000"/>
            </a:pPr>
            <a:r>
              <a:t>Die Rezeptgebühr wird jährlich angepasst </a:t>
            </a:r>
          </a:p>
          <a:p>
            <a:pPr defTabSz="359999">
              <a:spcBef>
                <a:spcPts val="300"/>
              </a:spcBef>
              <a:defRPr sz="2000"/>
            </a:pPr>
            <a:r>
              <a:t>und beträgt im Jahr 2020:</a:t>
            </a:r>
          </a:p>
        </p:txBody>
      </p:sp>
      <p:sp>
        <p:nvSpPr>
          <p:cNvPr id="285" name="EUR 3,50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 3,50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6</a:t>
            </a:r>
          </a:p>
        </p:txBody>
      </p:sp>
      <p:sp>
        <p:nvSpPr>
          <p:cNvPr id="289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Richtig</a:t>
            </a:r>
          </a:p>
        </p:txBody>
      </p:sp>
      <p:sp>
        <p:nvSpPr>
          <p:cNvPr id="290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Falsch</a:t>
            </a:r>
          </a:p>
        </p:txBody>
      </p:sp>
      <p:sp>
        <p:nvSpPr>
          <p:cNvPr id="291" name="Textplatzhalter 4"/>
          <p:cNvSpPr txBox="1"/>
          <p:nvPr>
            <p:ph type="body" idx="24"/>
          </p:nvPr>
        </p:nvSpPr>
        <p:spPr>
          <a:xfrm>
            <a:off x="565138" y="1677372"/>
            <a:ext cx="7349183" cy="914935"/>
          </a:xfrm>
          <a:prstGeom prst="rect">
            <a:avLst/>
          </a:prstGeom>
        </p:spPr>
        <p:txBody>
          <a:bodyPr/>
          <a:lstStyle/>
          <a:p>
            <a:pPr defTabSz="630871">
              <a:spcBef>
                <a:spcPts val="400"/>
              </a:spcBef>
              <a:buClr>
                <a:schemeClr val="accent4"/>
              </a:buClr>
              <a:buFont typeface="Wingdings"/>
              <a:defRPr b="1" sz="1932"/>
            </a:pPr>
            <a:r>
              <a:t>Richtig oder falsch?</a:t>
            </a:r>
          </a:p>
          <a:p>
            <a:pPr defTabSz="630871">
              <a:spcBef>
                <a:spcPts val="400"/>
              </a:spcBef>
              <a:buClr>
                <a:schemeClr val="accent4"/>
              </a:buClr>
              <a:buFont typeface="Wingdings"/>
              <a:defRPr sz="1932"/>
            </a:pPr>
            <a:r>
              <a:t>Jede Ärztin/jeder Arzt kann wählen, welche Therapie sie oder er einer/m Patient/in empfiehlt.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6</a:t>
            </a:r>
          </a:p>
        </p:txBody>
      </p:sp>
      <p:sp>
        <p:nvSpPr>
          <p:cNvPr id="295" name="Textplatzhalter 17"/>
          <p:cNvSpPr/>
          <p:nvPr>
            <p:ph type="body" idx="22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Richtig</a:t>
            </a:r>
          </a:p>
        </p:txBody>
      </p:sp>
      <p:sp>
        <p:nvSpPr>
          <p:cNvPr id="296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Falsch</a:t>
            </a:r>
          </a:p>
        </p:txBody>
      </p:sp>
      <p:sp>
        <p:nvSpPr>
          <p:cNvPr id="297" name="Textplatzhalter 4"/>
          <p:cNvSpPr txBox="1"/>
          <p:nvPr/>
        </p:nvSpPr>
        <p:spPr>
          <a:xfrm>
            <a:off x="565138" y="1677372"/>
            <a:ext cx="7349183" cy="914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630871">
              <a:spcBef>
                <a:spcPts val="400"/>
              </a:spcBef>
              <a:buClr>
                <a:schemeClr val="accent4"/>
              </a:buClr>
              <a:buFont typeface="Wingdings"/>
              <a:defRPr b="1" sz="1932">
                <a:latin typeface="Arial"/>
                <a:ea typeface="Arial"/>
                <a:cs typeface="Arial"/>
                <a:sym typeface="Arial"/>
              </a:defRPr>
            </a:pPr>
            <a:r>
              <a:t>Richtig oder falsch?</a:t>
            </a:r>
          </a:p>
          <a:p>
            <a:pPr defTabSz="630871">
              <a:spcBef>
                <a:spcPts val="400"/>
              </a:spcBef>
              <a:buClr>
                <a:schemeClr val="accent4"/>
              </a:buClr>
              <a:buFont typeface="Wingdings"/>
              <a:defRPr sz="1932">
                <a:latin typeface="Arial"/>
                <a:ea typeface="Arial"/>
                <a:cs typeface="Arial"/>
                <a:sym typeface="Arial"/>
              </a:defRPr>
            </a:pPr>
            <a:r>
              <a:t>Jede Ärztin/jeder Arzt kann wählen, welche Therapie sie oder er einer/m Patient/in empfiehlt.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0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Frage 7</a:t>
            </a:r>
          </a:p>
        </p:txBody>
      </p:sp>
      <p:sp>
        <p:nvSpPr>
          <p:cNvPr id="301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eine Gleitsichtbrille</a:t>
            </a:r>
          </a:p>
        </p:txBody>
      </p:sp>
      <p:sp>
        <p:nvSpPr>
          <p:cNvPr id="302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Krücken</a:t>
            </a:r>
          </a:p>
        </p:txBody>
      </p:sp>
      <p:sp>
        <p:nvSpPr>
          <p:cNvPr id="303" name="Kopfschmerztabletten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Kopfschmerztabletten</a:t>
            </a:r>
          </a:p>
        </p:txBody>
      </p:sp>
      <p:sp>
        <p:nvSpPr>
          <p:cNvPr id="304" name="Textplatzhalter 4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Was ist KEIN Heilbehelf?</a:t>
            </a:r>
          </a:p>
        </p:txBody>
      </p:sp>
      <p:sp>
        <p:nvSpPr>
          <p:cNvPr id="305" name="ein Hörgerät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 Hörgerät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Foliennummernplatzhalter 2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8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Antwort 7</a:t>
            </a:r>
          </a:p>
        </p:txBody>
      </p:sp>
      <p:sp>
        <p:nvSpPr>
          <p:cNvPr id="309" name="Textplatzhalter 17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eine Gleitsichtbrille</a:t>
            </a:r>
          </a:p>
        </p:txBody>
      </p:sp>
      <p:sp>
        <p:nvSpPr>
          <p:cNvPr id="310" name="Textplatzhalter 6"/>
          <p:cNvSpPr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Krücken</a:t>
            </a:r>
          </a:p>
        </p:txBody>
      </p:sp>
      <p:sp>
        <p:nvSpPr>
          <p:cNvPr id="311" name="Kopfschmerztabletten"/>
          <p:cNvSpPr txBox="1"/>
          <p:nvPr>
            <p:ph type="body" idx="24"/>
          </p:nvPr>
        </p:nvSpPr>
        <p:spPr>
          <a:prstGeom prst="rect">
            <a:avLst/>
          </a:prstGeom>
          <a:solidFill>
            <a:srgbClr val="138E5C"/>
          </a:solidFill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Kopfschmerztabletten</a:t>
            </a:r>
          </a:p>
        </p:txBody>
      </p:sp>
      <p:sp>
        <p:nvSpPr>
          <p:cNvPr id="312" name="Textplatzhalter 4"/>
          <p:cNvSpPr txBox="1"/>
          <p:nvPr>
            <p:ph type="body" idx="25"/>
          </p:nvPr>
        </p:nvSpPr>
        <p:spPr>
          <a:xfrm>
            <a:off x="527038" y="1757013"/>
            <a:ext cx="7921625" cy="576119"/>
          </a:xfrm>
          <a:prstGeom prst="rect">
            <a:avLst/>
          </a:prstGeom>
        </p:spPr>
        <p:txBody>
          <a:bodyPr/>
          <a:lstStyle>
            <a:lvl1pPr defTabSz="359999">
              <a:spcBef>
                <a:spcPts val="300"/>
              </a:spcBef>
              <a:defRPr sz="2000"/>
            </a:lvl1pPr>
          </a:lstStyle>
          <a:p>
            <a:pPr/>
            <a:r>
              <a:t>Was ist KEIN Heilbehelf?</a:t>
            </a:r>
          </a:p>
        </p:txBody>
      </p:sp>
      <p:sp>
        <p:nvSpPr>
          <p:cNvPr id="313" name="ein Hörgerät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ein Hörgerät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7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Der Versicherungsschutz </a:t>
            </a:r>
          </a:p>
          <a:p>
            <a:pPr/>
            <a:r>
              <a:t>entsteht kraft Gesetzes</a:t>
            </a:r>
          </a:p>
        </p:txBody>
      </p:sp>
      <p:sp>
        <p:nvSpPr>
          <p:cNvPr id="138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39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2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Der Versicherungsschutz </a:t>
            </a:r>
          </a:p>
          <a:p>
            <a:pPr/>
            <a:r>
              <a:t>entsteht kraft Gesetzes</a:t>
            </a:r>
          </a:p>
        </p:txBody>
      </p:sp>
      <p:sp>
        <p:nvSpPr>
          <p:cNvPr id="143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44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  <p:sp>
        <p:nvSpPr>
          <p:cNvPr id="145" name="Rechteck"/>
          <p:cNvSpPr/>
          <p:nvPr/>
        </p:nvSpPr>
        <p:spPr>
          <a:xfrm>
            <a:off x="508000" y="2104328"/>
            <a:ext cx="3967312" cy="222994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6" name="richtig"/>
          <p:cNvSpPr txBox="1"/>
          <p:nvPr/>
        </p:nvSpPr>
        <p:spPr>
          <a:xfrm>
            <a:off x="636105" y="3865879"/>
            <a:ext cx="144404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richtig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9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 Versicherungsbeiträge sind </a:t>
            </a:r>
          </a:p>
          <a:p>
            <a:pPr/>
            <a:r>
              <a:t>abhängig vom Risiko</a:t>
            </a:r>
          </a:p>
        </p:txBody>
      </p:sp>
      <p:sp>
        <p:nvSpPr>
          <p:cNvPr id="150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51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4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Die Versicherungsbeiträge sind </a:t>
            </a:r>
          </a:p>
          <a:p>
            <a:pPr/>
            <a:r>
              <a:t>abhängig vom Risiko</a:t>
            </a:r>
          </a:p>
        </p:txBody>
      </p:sp>
      <p:sp>
        <p:nvSpPr>
          <p:cNvPr id="155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56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  <p:sp>
        <p:nvSpPr>
          <p:cNvPr id="157" name="Rechteck"/>
          <p:cNvSpPr/>
          <p:nvPr/>
        </p:nvSpPr>
        <p:spPr>
          <a:xfrm>
            <a:off x="4502634" y="2104328"/>
            <a:ext cx="3967312" cy="222994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8" name="richtig"/>
          <p:cNvSpPr txBox="1"/>
          <p:nvPr/>
        </p:nvSpPr>
        <p:spPr>
          <a:xfrm>
            <a:off x="4630739" y="3865879"/>
            <a:ext cx="144404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richtig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1" name="Titel 3"/>
          <p:cNvSpPr txBox="1"/>
          <p:nvPr>
            <p:ph type="body" idx="21"/>
          </p:nvPr>
        </p:nvSpPr>
        <p:spPr>
          <a:xfrm>
            <a:off x="470413" y="830262"/>
            <a:ext cx="7921625" cy="1199208"/>
          </a:xfrm>
          <a:prstGeom prst="rect">
            <a:avLst/>
          </a:prstGeom>
        </p:spPr>
        <p:txBody>
          <a:bodyPr/>
          <a:lstStyle/>
          <a:p>
            <a:pPr/>
            <a:r>
              <a:t>Es findet ein Ausschluss von </a:t>
            </a:r>
          </a:p>
          <a:p>
            <a:pPr/>
            <a:r>
              <a:t>der Versicherung aufgrund von </a:t>
            </a:r>
          </a:p>
          <a:p>
            <a:pPr/>
            <a:r>
              <a:t>bestehenden Risiken statt</a:t>
            </a:r>
          </a:p>
        </p:txBody>
      </p:sp>
      <p:sp>
        <p:nvSpPr>
          <p:cNvPr id="162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63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6" name="Titel 3"/>
          <p:cNvSpPr txBox="1"/>
          <p:nvPr>
            <p:ph type="body" idx="21"/>
          </p:nvPr>
        </p:nvSpPr>
        <p:spPr>
          <a:xfrm>
            <a:off x="470413" y="830262"/>
            <a:ext cx="7921625" cy="1199208"/>
          </a:xfrm>
          <a:prstGeom prst="rect">
            <a:avLst/>
          </a:prstGeom>
        </p:spPr>
        <p:txBody>
          <a:bodyPr/>
          <a:lstStyle/>
          <a:p>
            <a:pPr/>
            <a:r>
              <a:t>Es findet ein Ausschluss von </a:t>
            </a:r>
          </a:p>
          <a:p>
            <a:pPr/>
            <a:r>
              <a:t>der Versicherung aufgrund von </a:t>
            </a:r>
          </a:p>
          <a:p>
            <a:pPr/>
            <a:r>
              <a:t>bestehenden Risiken statt</a:t>
            </a:r>
          </a:p>
        </p:txBody>
      </p:sp>
      <p:sp>
        <p:nvSpPr>
          <p:cNvPr id="167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68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  <p:sp>
        <p:nvSpPr>
          <p:cNvPr id="169" name="Rechteck"/>
          <p:cNvSpPr/>
          <p:nvPr/>
        </p:nvSpPr>
        <p:spPr>
          <a:xfrm>
            <a:off x="4502634" y="2104328"/>
            <a:ext cx="3967312" cy="2229944"/>
          </a:xfrm>
          <a:prstGeom prst="rect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0" name="richtig"/>
          <p:cNvSpPr txBox="1"/>
          <p:nvPr/>
        </p:nvSpPr>
        <p:spPr>
          <a:xfrm>
            <a:off x="4630739" y="3865879"/>
            <a:ext cx="1444042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richtig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oliennummernplatzhalter 2"/>
          <p:cNvSpPr txBox="1"/>
          <p:nvPr>
            <p:ph type="sldNum" sz="quarter" idx="2"/>
          </p:nvPr>
        </p:nvSpPr>
        <p:spPr>
          <a:xfrm>
            <a:off x="462406" y="547760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3" name="Titel 3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Durch diese Versicherung findet ein </a:t>
            </a:r>
          </a:p>
          <a:p>
            <a:pPr/>
            <a:r>
              <a:t>sozialer Ausgleich in der Gesellschaft statt</a:t>
            </a:r>
          </a:p>
        </p:txBody>
      </p:sp>
      <p:sp>
        <p:nvSpPr>
          <p:cNvPr id="174" name="Textplatzhalter 6"/>
          <p:cNvSpPr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Sozialversicherung</a:t>
            </a:r>
          </a:p>
        </p:txBody>
      </p:sp>
      <p:sp>
        <p:nvSpPr>
          <p:cNvPr id="175" name="Textplatzhalter 5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Privatversicherung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Verdana"/>
        <a:ea typeface="Verdana"/>
        <a:cs typeface="Verdana"/>
      </a:majorFont>
      <a:minorFont>
        <a:latin typeface="Helvetica"/>
        <a:ea typeface="Helvetica"/>
        <a:cs typeface="Helvetic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U 16:10">
  <a:themeElements>
    <a:clrScheme name="WU 16: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96D3"/>
      </a:accent1>
      <a:accent2>
        <a:srgbClr val="002350"/>
      </a:accent2>
      <a:accent3>
        <a:srgbClr val="4B2582"/>
      </a:accent3>
      <a:accent4>
        <a:srgbClr val="457AA0"/>
      </a:accent4>
      <a:accent5>
        <a:srgbClr val="A592C0"/>
      </a:accent5>
      <a:accent6>
        <a:srgbClr val="80CFE9"/>
      </a:accent6>
      <a:hlink>
        <a:srgbClr val="0000FF"/>
      </a:hlink>
      <a:folHlink>
        <a:srgbClr val="FF00FF"/>
      </a:folHlink>
    </a:clrScheme>
    <a:fontScheme name="WU 16:10">
      <a:majorFont>
        <a:latin typeface="Verdana"/>
        <a:ea typeface="Verdana"/>
        <a:cs typeface="Verdana"/>
      </a:majorFont>
      <a:minorFont>
        <a:latin typeface="Helvetica"/>
        <a:ea typeface="Helvetica"/>
        <a:cs typeface="Helvetica"/>
      </a:minorFont>
    </a:fontScheme>
    <a:fmtScheme name="WU 16: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