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x="9144000" cy="5715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b="def" i="def"/>
      <a:tcStyle>
        <a:tcBdr/>
        <a:fill>
          <a:solidFill>
            <a:srgbClr val="FFFFFF"/>
          </a:solidFill>
        </a:fill>
      </a:tcStyle>
    </a:band2H>
    <a:firstCol>
      <a:tcTxStyle b="on" i="off">
        <a:fontRef idx="minor">
          <a:srgbClr val="000000"/>
        </a:fontRef>
        <a:srgbClr val="000000"/>
      </a:tcTxStyle>
      <a:tcStyle>
        <a:tcBdr>
          <a:left>
            <a:ln w="6350" cap="flat">
              <a:solidFill>
                <a:schemeClr val="accent4"/>
              </a:solidFill>
              <a:prstDash val="solid"/>
              <a:miter lim="800000"/>
            </a:ln>
          </a:left>
          <a:right>
            <a:ln w="6350" cap="flat">
              <a:solidFill>
                <a:schemeClr val="accent4"/>
              </a:solidFill>
              <a:prstDash val="solid"/>
              <a:miter lim="8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chemeClr val="accent4"/>
              </a:solidFill>
              <a:prstDash val="solid"/>
              <a:round/>
            </a:ln>
          </a:top>
          <a:bottom>
            <a:ln w="6350" cap="flat">
              <a:solidFill>
                <a:schemeClr val="accent4"/>
              </a:solidFill>
              <a:prstDash val="solid"/>
              <a:miter lim="800000"/>
            </a:ln>
          </a:bottom>
          <a:insideH>
            <a:ln w="12700" cap="flat">
              <a:noFill/>
              <a:miter lim="400000"/>
            </a:ln>
          </a:insideH>
          <a:insideV>
            <a:ln w="12700" cap="flat">
              <a:noFill/>
              <a:miter lim="400000"/>
            </a:ln>
          </a:insideV>
        </a:tcBdr>
        <a:fill>
          <a:no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6350" cap="flat">
              <a:solidFill>
                <a:schemeClr val="accent4"/>
              </a:solidFill>
              <a:prstDash val="solid"/>
              <a:miter lim="800000"/>
            </a:ln>
          </a:top>
          <a:bottom>
            <a:ln w="6350" cap="flat">
              <a:solidFill>
                <a:schemeClr val="accent4"/>
              </a:solidFill>
              <a:prstDash val="solid"/>
              <a:miter lim="800000"/>
            </a:ln>
          </a:bottom>
          <a:insideH>
            <a:ln w="12700" cap="flat">
              <a:noFill/>
              <a:miter lim="400000"/>
            </a:ln>
          </a:insideH>
          <a:insideV>
            <a:ln w="12700" cap="flat">
              <a:noFill/>
              <a:miter lim="400000"/>
            </a:ln>
          </a:insideV>
        </a:tcBdr>
        <a:fill>
          <a:solidFill>
            <a:schemeClr val="accent4"/>
          </a:solidFill>
        </a:fill>
      </a:tcStyle>
    </a:firstRow>
  </a:tblStyle>
  <a:tblStyle styleId="{C7B018BB-80A7-4F77-B60F-C8B233D01FF8}"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4"/>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4"/>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CEF"/>
          </a:solidFill>
        </a:fill>
      </a:tcStyle>
    </a:wholeTbl>
    <a:band2H>
      <a:tcTxStyle b="def" i="def"/>
      <a:tcStyle>
        <a:tcBdr/>
        <a:fill>
          <a:solidFill>
            <a:srgbClr val="E6EE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CBD8"/>
          </a:solidFill>
        </a:fill>
      </a:tcStyle>
    </a:wholeTbl>
    <a:band2H>
      <a:tcTxStyle b="def" i="def"/>
      <a:tcStyle>
        <a:tcBdr/>
        <a:fill>
          <a:solidFill>
            <a:srgbClr val="E8E7EC"/>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7EDF6"/>
          </a:solidFill>
        </a:fill>
      </a:tcStyle>
    </a:wholeTbl>
    <a:band2H>
      <a:tcTxStyle b="def" i="def"/>
      <a:tcStyle>
        <a:tcBdr/>
        <a:fill>
          <a:solidFill>
            <a:srgbClr val="ECF6F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2708684C-4D16-4618-839F-0558EEFCDFE6}"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40" name="Shape 40"/>
          <p:cNvSpPr/>
          <p:nvPr>
            <p:ph type="sldImg"/>
          </p:nvPr>
        </p:nvSpPr>
        <p:spPr>
          <a:xfrm>
            <a:off x="1143000" y="685800"/>
            <a:ext cx="4572000" cy="3429000"/>
          </a:xfrm>
          <a:prstGeom prst="rect">
            <a:avLst/>
          </a:prstGeom>
        </p:spPr>
        <p:txBody>
          <a:bodyPr/>
          <a:lstStyle/>
          <a:p>
            <a:pPr/>
          </a:p>
        </p:txBody>
      </p:sp>
      <p:sp>
        <p:nvSpPr>
          <p:cNvPr id="41" name="Shape 4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Verdana"/>
      </a:defRPr>
    </a:lvl1pPr>
    <a:lvl2pPr indent="228600" latinLnBrk="0">
      <a:defRPr sz="1200">
        <a:latin typeface="+mn-lt"/>
        <a:ea typeface="+mn-ea"/>
        <a:cs typeface="+mn-cs"/>
        <a:sym typeface="Verdana"/>
      </a:defRPr>
    </a:lvl2pPr>
    <a:lvl3pPr indent="457200" latinLnBrk="0">
      <a:defRPr sz="1200">
        <a:latin typeface="+mn-lt"/>
        <a:ea typeface="+mn-ea"/>
        <a:cs typeface="+mn-cs"/>
        <a:sym typeface="Verdana"/>
      </a:defRPr>
    </a:lvl3pPr>
    <a:lvl4pPr indent="685800" latinLnBrk="0">
      <a:defRPr sz="1200">
        <a:latin typeface="+mn-lt"/>
        <a:ea typeface="+mn-ea"/>
        <a:cs typeface="+mn-cs"/>
        <a:sym typeface="Verdana"/>
      </a:defRPr>
    </a:lvl4pPr>
    <a:lvl5pPr indent="914400" latinLnBrk="0">
      <a:defRPr sz="1200">
        <a:latin typeface="+mn-lt"/>
        <a:ea typeface="+mn-ea"/>
        <a:cs typeface="+mn-cs"/>
        <a:sym typeface="Verdana"/>
      </a:defRPr>
    </a:lvl5pPr>
    <a:lvl6pPr indent="1143000" latinLnBrk="0">
      <a:defRPr sz="1200">
        <a:latin typeface="+mn-lt"/>
        <a:ea typeface="+mn-ea"/>
        <a:cs typeface="+mn-cs"/>
        <a:sym typeface="Verdana"/>
      </a:defRPr>
    </a:lvl6pPr>
    <a:lvl7pPr indent="1371600" latinLnBrk="0">
      <a:defRPr sz="1200">
        <a:latin typeface="+mn-lt"/>
        <a:ea typeface="+mn-ea"/>
        <a:cs typeface="+mn-cs"/>
        <a:sym typeface="Verdana"/>
      </a:defRPr>
    </a:lvl7pPr>
    <a:lvl8pPr indent="1600200" latinLnBrk="0">
      <a:defRPr sz="1200">
        <a:latin typeface="+mn-lt"/>
        <a:ea typeface="+mn-ea"/>
        <a:cs typeface="+mn-cs"/>
        <a:sym typeface="Verdana"/>
      </a:defRPr>
    </a:lvl8pPr>
    <a:lvl9pPr indent="1828800" latinLnBrk="0">
      <a:defRPr sz="1200">
        <a:latin typeface="+mn-lt"/>
        <a:ea typeface="+mn-ea"/>
        <a:cs typeface="+mn-cs"/>
        <a:sym typeface="Verdana"/>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2" name="Shape 52"/>
          <p:cNvSpPr/>
          <p:nvPr>
            <p:ph type="sldImg"/>
          </p:nvPr>
        </p:nvSpPr>
        <p:spPr>
          <a:prstGeom prst="rect">
            <a:avLst/>
          </a:prstGeom>
        </p:spPr>
        <p:txBody>
          <a:bodyPr/>
          <a:lstStyle/>
          <a:p>
            <a:pPr/>
          </a:p>
        </p:txBody>
      </p:sp>
      <p:sp>
        <p:nvSpPr>
          <p:cNvPr id="53" name="Shape 53"/>
          <p:cNvSpPr/>
          <p:nvPr>
            <p:ph type="body" sz="quarter" idx="1"/>
          </p:nvPr>
        </p:nvSpPr>
        <p:spPr>
          <a:prstGeom prst="rect">
            <a:avLst/>
          </a:prstGeom>
        </p:spPr>
        <p:txBody>
          <a:bodyPr/>
          <a:lstStyle/>
          <a:p>
            <a:pPr/>
            <a:r>
              <a:t>Einstieg: Schätzaufgabe (Sozialausgaben pro Kopf je Alter)</a:t>
            </a:r>
          </a:p>
          <a:p>
            <a:pPr/>
          </a:p>
          <a:p>
            <a:pPr/>
            <a:r>
              <a:t>„Wie hoch sind die Pro-Kopf-Sozialausgaben für eine Person im Alter…“:</a:t>
            </a:r>
          </a:p>
          <a:p>
            <a:pPr lvl="2" marL="1085850" indent="-171450">
              <a:buSzPct val="100000"/>
              <a:buFont typeface="Arial"/>
              <a:buChar char="•"/>
            </a:pPr>
            <a:r>
              <a:t>zwischen 0 – 4 Jahre</a:t>
            </a:r>
          </a:p>
          <a:p>
            <a:pPr lvl="2" marL="1085850" indent="-171450">
              <a:buSzPct val="100000"/>
              <a:buFont typeface="Arial"/>
              <a:buChar char="•"/>
            </a:pPr>
            <a:r>
              <a:t>zwischen 15 – 19 Jahre</a:t>
            </a:r>
          </a:p>
          <a:p>
            <a:pPr lvl="2" marL="1085850" indent="-171450">
              <a:buSzPct val="100000"/>
              <a:buFont typeface="Arial"/>
              <a:buChar char="•"/>
            </a:pPr>
            <a:r>
              <a:t>zwischen 50 – 55 Jahre</a:t>
            </a:r>
          </a:p>
          <a:p>
            <a:pPr lvl="2" marL="1085850" indent="-171450">
              <a:buSzPct val="100000"/>
              <a:buFont typeface="Arial"/>
              <a:buChar char="•"/>
            </a:pPr>
            <a:r>
              <a:t>zwischen 80 und 85 Jahre</a:t>
            </a:r>
          </a:p>
          <a:p>
            <a:pPr/>
          </a:p>
          <a:p>
            <a:pPr/>
            <a:r>
              <a:t>Leitfragen für Ergebnisbesprechung:</a:t>
            </a:r>
          </a:p>
          <a:p>
            <a:pPr lvl="2" marL="1085850" indent="-171450">
              <a:buSzPct val="100000"/>
              <a:buFont typeface="Arial"/>
              <a:buChar char="•"/>
            </a:pPr>
            <a:r>
              <a:t>Wie kommt diese Kurve zustande?</a:t>
            </a:r>
          </a:p>
          <a:p>
            <a:pPr lvl="2" marL="1085850" indent="-171450">
              <a:buSzPct val="100000"/>
              <a:buFont typeface="Arial"/>
              <a:buChar char="•"/>
            </a:pPr>
            <a:r>
              <a:t>Warum sind die Sozialausgaben bei Babys und älteren Menschen höher als bei Menschen mittleren Alters?</a:t>
            </a:r>
          </a:p>
          <a:p>
            <a:pPr lvl="2" marL="1085850" indent="-171450">
              <a:buSzPct val="100000"/>
              <a:buFont typeface="Arial"/>
              <a:buChar char="•"/>
            </a:pPr>
            <a:r>
              <a:t>Warum sind die Sozialausgaben bei Frauen zwischen 20 und 45 deutlich höher als bei Männern?</a:t>
            </a:r>
          </a:p>
          <a:p>
            <a:pPr lvl="2" marL="1085850" indent="-171450">
              <a:buSzPct val="100000"/>
              <a:buFont typeface="Arial"/>
              <a:buChar char="•"/>
            </a:pPr>
            <a:r>
              <a:t>Wie kamen die Abweichungen zur Einschätzung zustande?</a:t>
            </a:r>
          </a:p>
          <a:p>
            <a:pPr/>
          </a:p>
          <a:p>
            <a:pPr/>
            <a:r>
              <a:t>Sammlung der Schätzungen im Plenum (kann alternativ auch durch eine Mentimeter-Abfrage durchgeführt werden).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8" name="Shape 58"/>
          <p:cNvSpPr/>
          <p:nvPr>
            <p:ph type="sldImg"/>
          </p:nvPr>
        </p:nvSpPr>
        <p:spPr>
          <a:prstGeom prst="rect">
            <a:avLst/>
          </a:prstGeom>
        </p:spPr>
        <p:txBody>
          <a:bodyPr/>
          <a:lstStyle/>
          <a:p>
            <a:pPr/>
          </a:p>
        </p:txBody>
      </p:sp>
      <p:sp>
        <p:nvSpPr>
          <p:cNvPr id="59" name="Shape 59"/>
          <p:cNvSpPr/>
          <p:nvPr>
            <p:ph type="body" sz="quarter" idx="1"/>
          </p:nvPr>
        </p:nvSpPr>
        <p:spPr>
          <a:prstGeom prst="rect">
            <a:avLst/>
          </a:prstGeom>
        </p:spPr>
        <p:txBody>
          <a:bodyPr/>
          <a:lstStyle/>
          <a:p>
            <a:pPr/>
            <a:r>
              <a:t>Grundsätzlich kann bei der Finanzierung des sozialen Schutzes zwischen zwei Systemen unterschieden werden:</a:t>
            </a:r>
          </a:p>
          <a:p>
            <a:pPr/>
            <a:r>
              <a:t>Beitragsfinanzierte Systeme gehen auf Otto von Bismarck im Jahr 1883 zurück.</a:t>
            </a:r>
          </a:p>
          <a:p>
            <a:pPr/>
            <a:r>
              <a:t>Das </a:t>
            </a:r>
            <a:r>
              <a:rPr b="1"/>
              <a:t>Bismarck-System</a:t>
            </a:r>
            <a:r>
              <a:t> (Versicherungsmodell) war durch folgende Punkte charakterisiert:</a:t>
            </a:r>
          </a:p>
          <a:p>
            <a:pPr/>
            <a:r>
              <a:t>Zu den </a:t>
            </a:r>
            <a:r>
              <a:rPr b="1"/>
              <a:t>gesicherten Personen zählen Arbeitnehmer/innen bzw. Erwerbstätige</a:t>
            </a:r>
            <a:r>
              <a:t>. In Österreich sind </a:t>
            </a:r>
            <a:r>
              <a:rPr b="1"/>
              <a:t>Familienangehörige</a:t>
            </a:r>
            <a:r>
              <a:t> mitversichert. </a:t>
            </a:r>
          </a:p>
          <a:p>
            <a:pPr/>
            <a:r>
              <a:t>Die </a:t>
            </a:r>
            <a:r>
              <a:rPr b="1"/>
              <a:t>Finanzierung</a:t>
            </a:r>
            <a:r>
              <a:t> erfolgt </a:t>
            </a:r>
            <a:r>
              <a:rPr b="1"/>
              <a:t>durch Beiträge</a:t>
            </a:r>
            <a:r>
              <a:t>, die </a:t>
            </a:r>
            <a:r>
              <a:rPr b="1"/>
              <a:t>an</a:t>
            </a:r>
            <a:r>
              <a:t> das </a:t>
            </a:r>
            <a:r>
              <a:rPr b="1"/>
              <a:t>Einkommen</a:t>
            </a:r>
            <a:r>
              <a:t> </a:t>
            </a:r>
            <a:r>
              <a:rPr b="1"/>
              <a:t>der Versicherten gebunden</a:t>
            </a:r>
            <a:r>
              <a:t> sind.</a:t>
            </a:r>
          </a:p>
          <a:p>
            <a:pPr/>
            <a:r>
              <a:t>Die Bemessung der Geldleistungen (z. B. Pensionen) beruht auf der Grundlage der ausgefallenen Löhne/Gehälter.</a:t>
            </a:r>
          </a:p>
          <a:p>
            <a:pPr/>
            <a:r>
              <a:t>Die </a:t>
            </a:r>
            <a:r>
              <a:rPr b="1"/>
              <a:t>Verwaltung</a:t>
            </a:r>
            <a:r>
              <a:t> erfolgt </a:t>
            </a:r>
            <a:r>
              <a:rPr b="1"/>
              <a:t>durch</a:t>
            </a:r>
            <a:r>
              <a:t> </a:t>
            </a:r>
            <a:r>
              <a:rPr b="1"/>
              <a:t>Selbstverwaltung (Sozialversicherung</a:t>
            </a:r>
            <a:r>
              <a:t>).</a:t>
            </a:r>
          </a:p>
          <a:p>
            <a:pPr/>
            <a:r>
              <a:t>Das System zielt auf Lebensstandardsicherung ab (leistungsorientierte Art des Sozialsystems).</a:t>
            </a:r>
          </a:p>
          <a:p>
            <a:pPr/>
          </a:p>
          <a:p>
            <a:pPr/>
            <a:r>
              <a:t>Steuerfinanzierte Systeme gehen auf den britischen Ökonomen William Henry Beveridge im Jahr 1942 zurück.</a:t>
            </a:r>
          </a:p>
          <a:p>
            <a:pPr/>
            <a:r>
              <a:t>Das </a:t>
            </a:r>
            <a:r>
              <a:rPr b="1"/>
              <a:t>Beveridge-System</a:t>
            </a:r>
            <a:r>
              <a:t> wird durch folgende Punkte gekennzeichnet: </a:t>
            </a:r>
          </a:p>
          <a:p>
            <a:pPr/>
            <a:r>
              <a:t>Es deckt die </a:t>
            </a:r>
            <a:r>
              <a:rPr b="1"/>
              <a:t>gesamte Bevölkerung</a:t>
            </a:r>
            <a:r>
              <a:t> ab.</a:t>
            </a:r>
          </a:p>
          <a:p>
            <a:pPr/>
            <a:r>
              <a:t>Es wird vorwiegend </a:t>
            </a:r>
            <a:r>
              <a:rPr b="1"/>
              <a:t>aus dem Staatsbudget (Steuern) finanziert</a:t>
            </a:r>
            <a:r>
              <a:t>.</a:t>
            </a:r>
          </a:p>
          <a:p>
            <a:pPr/>
            <a:r>
              <a:t>Es sieht </a:t>
            </a:r>
            <a:r>
              <a:rPr b="1"/>
              <a:t>einheitliche Pauschalleistungen</a:t>
            </a:r>
            <a:r>
              <a:t> vor.</a:t>
            </a:r>
          </a:p>
          <a:p>
            <a:pPr/>
            <a:r>
              <a:t>Die </a:t>
            </a:r>
            <a:r>
              <a:rPr b="1"/>
              <a:t>Verwaltung</a:t>
            </a:r>
            <a:r>
              <a:t> erfolgt </a:t>
            </a:r>
            <a:r>
              <a:rPr b="1"/>
              <a:t>durch</a:t>
            </a:r>
            <a:r>
              <a:t> den </a:t>
            </a:r>
            <a:r>
              <a:rPr b="1"/>
              <a:t>Staat</a:t>
            </a:r>
            <a:r>
              <a:t>.</a:t>
            </a:r>
          </a:p>
          <a:p>
            <a:pPr/>
            <a:r>
              <a:t>Es gibt eine </a:t>
            </a:r>
            <a:r>
              <a:rPr b="1"/>
              <a:t>Grundversorgung für alle</a:t>
            </a:r>
            <a:r>
              <a:t>, die durch Eigenleistung ergänzt werden sollte (bedürfnisorientierte Art des Sozialsystems).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4" name="Shape 64"/>
          <p:cNvSpPr/>
          <p:nvPr>
            <p:ph type="sldImg"/>
          </p:nvPr>
        </p:nvSpPr>
        <p:spPr>
          <a:prstGeom prst="rect">
            <a:avLst/>
          </a:prstGeom>
        </p:spPr>
        <p:txBody>
          <a:bodyPr/>
          <a:lstStyle/>
          <a:p>
            <a:pPr/>
          </a:p>
        </p:txBody>
      </p:sp>
      <p:sp>
        <p:nvSpPr>
          <p:cNvPr id="65" name="Shape 65"/>
          <p:cNvSpPr/>
          <p:nvPr>
            <p:ph type="body" sz="quarter" idx="1"/>
          </p:nvPr>
        </p:nvSpPr>
        <p:spPr>
          <a:prstGeom prst="rect">
            <a:avLst/>
          </a:prstGeom>
        </p:spPr>
        <p:txBody>
          <a:bodyPr/>
          <a:lstStyle/>
          <a:p>
            <a:pPr>
              <a:defRPr b="1"/>
            </a:pPr>
            <a:r>
              <a:t>Das österreichische System: Mischfinanzierung</a:t>
            </a:r>
          </a:p>
          <a:p>
            <a:pPr/>
            <a:r>
              <a:t>Zusammenfassend ist festzustellen, dass das österreichische System der sozialen Sicherheit durch eine Mischung aus Steuer- und Beitragsfinanzierung gekennzeichnet ist.</a:t>
            </a:r>
          </a:p>
          <a:p>
            <a:pPr>
              <a:defRPr i="1"/>
            </a:pPr>
            <a:r>
              <a:t>Steuern</a:t>
            </a:r>
            <a:r>
              <a:rPr i="0"/>
              <a:t> - Familienleistungen (Familienbeihilfen, Kinderbetreuungsgeld etc.), die Pflegeleistung </a:t>
            </a:r>
            <a:endParaRPr i="0"/>
          </a:p>
          <a:p>
            <a:pPr>
              <a:defRPr i="1"/>
            </a:pPr>
            <a:r>
              <a:t>Steueranteile - </a:t>
            </a:r>
            <a:r>
              <a:rPr i="0"/>
              <a:t>vor allem für Krankenanstalten aus allgemeinen Steuermitteln</a:t>
            </a:r>
            <a:endParaRPr i="0"/>
          </a:p>
          <a:p>
            <a:pPr>
              <a:defRPr i="1"/>
            </a:pPr>
            <a:r>
              <a:t>Sozialversicherungsbeiträge – </a:t>
            </a:r>
            <a:r>
              <a:rPr i="0"/>
              <a:t>Sozialversicherung erfolgt primär über Beiträge </a:t>
            </a:r>
            <a:endParaRPr i="0"/>
          </a:p>
          <a:p>
            <a:pPr>
              <a:defRPr i="1"/>
            </a:pPr>
            <a:r>
              <a:t>Steuermittel in der Sozialversicherung</a:t>
            </a:r>
            <a:br/>
            <a:r>
              <a:t>- </a:t>
            </a:r>
            <a:r>
              <a:rPr i="0"/>
              <a:t>Krankenversicherung in erster Linie durch Sozialversicherungsbeiträgen</a:t>
            </a:r>
            <a:endParaRPr i="0"/>
          </a:p>
          <a:p>
            <a:pPr/>
            <a:r>
              <a:t>- Pensionsversicherung auch aus Steuermitteln, Anteil durch Sozialversicherungsbeiträge überwiegt jedoch deutlich</a:t>
            </a:r>
          </a:p>
          <a:p>
            <a:pPr/>
            <a:r>
              <a:t>- Unfallversicherung durch Beiträge, Schüler-Unfallversicherung leistet der Bund einen Beitrag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1" name="Shape 71"/>
          <p:cNvSpPr/>
          <p:nvPr>
            <p:ph type="sldImg"/>
          </p:nvPr>
        </p:nvSpPr>
        <p:spPr>
          <a:prstGeom prst="rect">
            <a:avLst/>
          </a:prstGeom>
        </p:spPr>
        <p:txBody>
          <a:bodyPr/>
          <a:lstStyle/>
          <a:p>
            <a:pPr/>
          </a:p>
        </p:txBody>
      </p:sp>
      <p:sp>
        <p:nvSpPr>
          <p:cNvPr id="72" name="Shape 72"/>
          <p:cNvSpPr/>
          <p:nvPr>
            <p:ph type="body" sz="quarter" idx="1"/>
          </p:nvPr>
        </p:nvSpPr>
        <p:spPr>
          <a:prstGeom prst="rect">
            <a:avLst/>
          </a:prstGeom>
        </p:spPr>
        <p:txBody>
          <a:bodyPr/>
          <a:lstStyle/>
          <a:p>
            <a:pPr>
              <a:defRPr b="1"/>
            </a:pPr>
            <a:r>
              <a:t>Finanzierungssysteme in Österreich und anderen Staaten</a:t>
            </a:r>
          </a:p>
          <a:p>
            <a:pPr/>
          </a:p>
          <a:p>
            <a:pPr/>
            <a:r>
              <a:t>Während Länder mit einem hohen Steueranteil in Prozent der gesamten Gesundheitsfinanzierung links oben in der Grafik ein Cluster bilden, sind jene Länder mit einem hohen Sozialversicherungsanteil an den gesamten Gesundheitsausgaben im Cluster rechts unten zu finden. Österreich liegt, gemeinsam mit Griechenland, eher in der Mitte und ist somit keinem der beiden Cluster eindeutig zuzuordnen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7" name="Shape 77"/>
          <p:cNvSpPr/>
          <p:nvPr>
            <p:ph type="sldImg"/>
          </p:nvPr>
        </p:nvSpPr>
        <p:spPr>
          <a:prstGeom prst="rect">
            <a:avLst/>
          </a:prstGeom>
        </p:spPr>
        <p:txBody>
          <a:bodyPr/>
          <a:lstStyle/>
          <a:p>
            <a:pPr/>
          </a:p>
        </p:txBody>
      </p:sp>
      <p:sp>
        <p:nvSpPr>
          <p:cNvPr id="78" name="Shape 78"/>
          <p:cNvSpPr/>
          <p:nvPr>
            <p:ph type="body" sz="quarter" idx="1"/>
          </p:nvPr>
        </p:nvSpPr>
        <p:spPr>
          <a:prstGeom prst="rect">
            <a:avLst/>
          </a:prstGeom>
        </p:spPr>
        <p:txBody>
          <a:bodyPr/>
          <a:lstStyle/>
          <a:p>
            <a:pPr>
              <a:defRPr b="1"/>
            </a:pPr>
            <a:r>
              <a:t>Finanzierungsströme der österreichischen Gesundheitsversorgung</a:t>
            </a:r>
          </a:p>
          <a:p>
            <a:pPr/>
            <a:r>
              <a:t>Bei dieser Grafik wird das System der Mischfinanzierung in Österreich deutlich.</a:t>
            </a:r>
          </a:p>
          <a:p>
            <a:pPr/>
          </a:p>
          <a:p>
            <a:pPr/>
            <a:r>
              <a:t>Vereinfacht gesagt finanziert die Sozialversicherung Prävention, Krankenbehandlung im niedergelassenen Bereich (Hausärzte und -ärztinnen, niedergelassene Fachärzte und -ärztinnen, Röntgeninstitute, Apotheken etc.), sowie die Rehabilitation. Darüber hinaus finanziert die Sozialversicherung einen Teil der Kosten der Krankenanstalten aus ihren Beitragseinnahmen. Weiters sorgt die Sozialversicherung für einen Einkommensersatz auf Grund von Krankheit, Arbeitsunfall oder Berufskrankheit sowie im Alter. </a:t>
            </a:r>
          </a:p>
          <a:p>
            <a:pPr/>
            <a:r>
              <a:t>Die Bundesländer sind für die Organisation der Krankenhäuser zuständig, wofür sie auch erhebliche steuerfinanzierte Mittel aufwenden. Auch für Gesundheitsförderung und Prävention werden Steuermittel eingesetzt. Einen Großteil der Steuereinnahmen hebt der Bund in Österreich ein. Über den sogenannten Finanzausgleich überweist der Bund den Bundesländern einen Teil dieser Steuerreinnahmen, um zum Beispiel die Krankenhäuser zu finanzieren.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4" name="Shape 84"/>
          <p:cNvSpPr/>
          <p:nvPr>
            <p:ph type="sldImg"/>
          </p:nvPr>
        </p:nvSpPr>
        <p:spPr>
          <a:prstGeom prst="rect">
            <a:avLst/>
          </a:prstGeom>
        </p:spPr>
        <p:txBody>
          <a:bodyPr/>
          <a:lstStyle/>
          <a:p>
            <a:pPr/>
          </a:p>
        </p:txBody>
      </p:sp>
      <p:sp>
        <p:nvSpPr>
          <p:cNvPr id="85" name="Shape 85"/>
          <p:cNvSpPr/>
          <p:nvPr>
            <p:ph type="body" sz="quarter" idx="1"/>
          </p:nvPr>
        </p:nvSpPr>
        <p:spPr>
          <a:prstGeom prst="rect">
            <a:avLst/>
          </a:prstGeom>
        </p:spPr>
        <p:txBody>
          <a:bodyPr/>
          <a:lstStyle/>
          <a:p>
            <a:pPr/>
            <a:r>
              <a:t>Wie kommen jedoch die Sozialversicherungsbeiträge zu Stande? Woher kommen diese? Und wie werden sie berechnet?</a:t>
            </a:r>
          </a:p>
          <a:p>
            <a:pPr marL="171450" indent="-171450">
              <a:buSzPct val="100000"/>
              <a:buChar char="-"/>
            </a:pPr>
            <a:r>
              <a:t>Vater von Sebastian ist erwerbstätig und bekommt jedes Monat einen Einkommensnachweis, den er sich genau ansieht </a:t>
            </a:r>
          </a:p>
          <a:p>
            <a:pPr/>
            <a:r>
              <a:t>Darauf ist ersichtlich, wie viel von seinem Einkommen er an Steuern an den Staat zahlt und wie viel er an Sozialversicherungsbeiträgen an die Sozialversicherung zahlt. Diese Abrechnung nimmt sein Arbeitgeber vor und auch die Übermittlung der Abzüge an das Finanzamt und die Sozialversicherung wird vom Arbeitgeber vorgenommen. Selbständige sind für die Abrechnung und die Übermittlung selbst verantwortlich.</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3" name="Shape 93"/>
          <p:cNvSpPr/>
          <p:nvPr>
            <p:ph type="sldImg"/>
          </p:nvPr>
        </p:nvSpPr>
        <p:spPr>
          <a:prstGeom prst="rect">
            <a:avLst/>
          </a:prstGeom>
        </p:spPr>
        <p:txBody>
          <a:bodyPr/>
          <a:lstStyle/>
          <a:p>
            <a:pPr/>
          </a:p>
        </p:txBody>
      </p:sp>
      <p:sp>
        <p:nvSpPr>
          <p:cNvPr id="94" name="Shape 94"/>
          <p:cNvSpPr/>
          <p:nvPr>
            <p:ph type="body" sz="quarter" idx="1"/>
          </p:nvPr>
        </p:nvSpPr>
        <p:spPr>
          <a:prstGeom prst="rect">
            <a:avLst/>
          </a:prstGeom>
        </p:spPr>
        <p:txBody>
          <a:bodyPr/>
          <a:lstStyle/>
          <a:p>
            <a:pPr/>
            <a:r>
              <a:t>Besprechung der Gemeinsamkeiten und Unterschiede:</a:t>
            </a:r>
          </a:p>
          <a:p>
            <a:pPr/>
          </a:p>
          <a:p>
            <a:pPr marL="171450" indent="-171450">
              <a:buSzPct val="100000"/>
              <a:buChar char="-"/>
            </a:pPr>
            <a:r>
              <a:t>Wer sind die Arbeitgeber/innen, wer die Arbeitnehmer/innen?</a:t>
            </a:r>
          </a:p>
          <a:p>
            <a:pPr marL="171450" indent="-171450">
              <a:buSzPct val="100000"/>
              <a:buChar char="-"/>
            </a:pPr>
            <a:r>
              <a:t>Wie hoch sind die Bruttobezüge?</a:t>
            </a:r>
          </a:p>
          <a:p>
            <a:pPr marL="171450" indent="-171450">
              <a:buSzPct val="100000"/>
              <a:buChar char="-"/>
            </a:pPr>
            <a:r>
              <a:t>Wie hoch sind die Abzüge (Sozialversicherungsbeitrag, Lohnsteuer)?</a:t>
            </a:r>
          </a:p>
          <a:p>
            <a:pPr marL="171450" indent="-171450">
              <a:buSzPct val="100000"/>
              <a:buChar char="-"/>
            </a:pPr>
            <a:r>
              <a:t>Wie hoch sind die Nettobezüge?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3" name="Shape 103"/>
          <p:cNvSpPr/>
          <p:nvPr>
            <p:ph type="sldImg"/>
          </p:nvPr>
        </p:nvSpPr>
        <p:spPr>
          <a:prstGeom prst="rect">
            <a:avLst/>
          </a:prstGeom>
        </p:spPr>
        <p:txBody>
          <a:bodyPr/>
          <a:lstStyle/>
          <a:p>
            <a:pPr/>
          </a:p>
        </p:txBody>
      </p:sp>
      <p:sp>
        <p:nvSpPr>
          <p:cNvPr id="104" name="Shape 104"/>
          <p:cNvSpPr/>
          <p:nvPr>
            <p:ph type="body" sz="quarter" idx="1"/>
          </p:nvPr>
        </p:nvSpPr>
        <p:spPr>
          <a:prstGeom prst="rect">
            <a:avLst/>
          </a:prstGeom>
        </p:spPr>
        <p:txBody>
          <a:bodyPr/>
          <a:lstStyle/>
          <a:p>
            <a:pPr/>
            <a:r>
              <a:t>Lösung zu AB 2</a:t>
            </a:r>
          </a:p>
          <a:p>
            <a:pPr/>
            <a:r>
              <a:rPr>
                <a:latin typeface="Wingdings"/>
                <a:ea typeface="Wingdings"/>
                <a:cs typeface="Wingdings"/>
                <a:sym typeface="Wingdings"/>
              </a:rPr>
              <a:t> </a:t>
            </a:r>
            <a:r>
              <a:t>Zusammensetzung von 100 Einkommenseuro</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0" name="Shape 110"/>
          <p:cNvSpPr/>
          <p:nvPr>
            <p:ph type="sldImg"/>
          </p:nvPr>
        </p:nvSpPr>
        <p:spPr>
          <a:prstGeom prst="rect">
            <a:avLst/>
          </a:prstGeom>
        </p:spPr>
        <p:txBody>
          <a:bodyPr/>
          <a:lstStyle/>
          <a:p>
            <a:pPr/>
          </a:p>
        </p:txBody>
      </p:sp>
      <p:sp>
        <p:nvSpPr>
          <p:cNvPr id="111" name="Shape 111"/>
          <p:cNvSpPr/>
          <p:nvPr>
            <p:ph type="body" sz="quarter" idx="1"/>
          </p:nvPr>
        </p:nvSpPr>
        <p:spPr>
          <a:prstGeom prst="rect">
            <a:avLst/>
          </a:prstGeom>
        </p:spPr>
        <p:txBody>
          <a:bodyPr/>
          <a:lstStyle/>
          <a:p>
            <a:pPr/>
            <a:r>
              <a:t>Link zur dynamischen Bevölkerungspyramide:</a:t>
            </a:r>
          </a:p>
          <a:p>
            <a:pPr/>
            <a:r>
              <a:t>http://www.statistik.at/web_de/downloads/webkarto/bev_prognose_neu/#!y=2018</a:t>
            </a:r>
          </a:p>
          <a:p>
            <a:pPr/>
          </a:p>
          <a:p>
            <a:pPr/>
            <a:r>
              <a:t>Besprechung der Bevölkerungspyramide in Hinblick auf die Finanzierungssysteme</a:t>
            </a:r>
          </a:p>
          <a:p>
            <a:pPr/>
            <a:r>
              <a:t>Leitfragen:</a:t>
            </a:r>
          </a:p>
          <a:p>
            <a:pPr marL="171450" indent="-171450">
              <a:buSzPct val="100000"/>
              <a:buChar char="-"/>
            </a:pPr>
            <a:r>
              <a:t>Wie ist die Bevölkerungspyramide aktuell  verteilt? </a:t>
            </a:r>
          </a:p>
          <a:p>
            <a:pPr marL="171450" indent="-171450">
              <a:buSzPct val="100000"/>
              <a:buChar char="-"/>
            </a:pPr>
            <a:r>
              <a:t>Wie groß sind die Anteile an jungen und alten Personen in den Jahren 2030, 2060?</a:t>
            </a:r>
          </a:p>
          <a:p>
            <a:pPr marL="171450" indent="-171450">
              <a:buSzPct val="100000"/>
              <a:buChar char="-"/>
            </a:pPr>
            <a:r>
              <a:t>Welche Herausforderungen könnten bei einem beitragsfinanzierten System dadurch entstehen?</a:t>
            </a:r>
          </a:p>
          <a:p>
            <a:pPr marL="171450" indent="-171450">
              <a:buSzPct val="100000"/>
              <a:buChar char="-"/>
            </a:pPr>
            <a:r>
              <a:t>Wie kann mit Hilfe des 3-Säulen-Modell der Altersvorsorge damit umgegangen werden?</a:t>
            </a:r>
          </a:p>
          <a:p>
            <a:pPr marL="171450" indent="-171450">
              <a:buSzPct val="100000"/>
              <a:buChar char="-"/>
            </a:pP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el und Inhalt">
    <p:spTree>
      <p:nvGrpSpPr>
        <p:cNvPr id="1" name=""/>
        <p:cNvGrpSpPr/>
        <p:nvPr/>
      </p:nvGrpSpPr>
      <p:grpSpPr>
        <a:xfrm>
          <a:off x="0" y="0"/>
          <a:ext cx="0" cy="0"/>
          <a:chOff x="0" y="0"/>
          <a:chExt cx="0" cy="0"/>
        </a:xfrm>
      </p:grpSpPr>
      <p:sp>
        <p:nvSpPr>
          <p:cNvPr id="16" name="Foliennummer"/>
          <p:cNvSpPr txBox="1"/>
          <p:nvPr>
            <p:ph type="sldNum" sz="quarter" idx="2"/>
          </p:nvPr>
        </p:nvSpPr>
        <p:spPr>
          <a:prstGeom prst="rect">
            <a:avLst/>
          </a:prstGeom>
        </p:spPr>
        <p:txBody>
          <a:bodyPr/>
          <a:lstStyle/>
          <a:p>
            <a:pPr/>
            <a:fld id="{86CB4B4D-7CA3-9044-876B-883B54F8677D}" type="slidenum"/>
          </a:p>
        </p:txBody>
      </p:sp>
      <p:sp>
        <p:nvSpPr>
          <p:cNvPr id="17" name="Titel 3"/>
          <p:cNvSpPr txBox="1"/>
          <p:nvPr>
            <p:ph type="body" sz="quarter" idx="21"/>
          </p:nvPr>
        </p:nvSpPr>
        <p:spPr>
          <a:xfrm>
            <a:off x="470413" y="830262"/>
            <a:ext cx="7921625" cy="876566"/>
          </a:xfrm>
          <a:prstGeom prst="rect">
            <a:avLst/>
          </a:prstGeom>
        </p:spPr>
        <p:txBody>
          <a:bodyPr/>
          <a:lstStyle>
            <a:lvl1pPr marL="0" indent="0">
              <a:spcBef>
                <a:spcPts val="0"/>
              </a:spcBef>
              <a:buClrTx/>
              <a:buSzTx/>
              <a:buNone/>
              <a:defRPr b="1" sz="2400">
                <a:solidFill>
                  <a:srgbClr val="138E5C"/>
                </a:solidFill>
                <a:latin typeface="Arial"/>
                <a:ea typeface="Arial"/>
                <a:cs typeface="Arial"/>
                <a:sym typeface="Arial"/>
              </a:defRPr>
            </a:lvl1pPr>
          </a:lstStyle>
          <a:p>
            <a:pPr/>
            <a:r>
              <a:t>Titel der Folie eingeben</a:t>
            </a:r>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Kapitelfolie">
    <p:spTree>
      <p:nvGrpSpPr>
        <p:cNvPr id="1" name=""/>
        <p:cNvGrpSpPr/>
        <p:nvPr/>
      </p:nvGrpSpPr>
      <p:grpSpPr>
        <a:xfrm>
          <a:off x="0" y="0"/>
          <a:ext cx="0" cy="0"/>
          <a:chOff x="0" y="0"/>
          <a:chExt cx="0" cy="0"/>
        </a:xfrm>
      </p:grpSpPr>
      <p:sp>
        <p:nvSpPr>
          <p:cNvPr id="24" name="Foliennummer"/>
          <p:cNvSpPr txBox="1"/>
          <p:nvPr>
            <p:ph type="sldNum" sz="quarter" idx="2"/>
          </p:nvPr>
        </p:nvSpPr>
        <p:spPr>
          <a:prstGeom prst="rect">
            <a:avLst/>
          </a:prstGeom>
        </p:spPr>
        <p:txBody>
          <a:bodyPr/>
          <a:lstStyle/>
          <a:p>
            <a:pPr/>
            <a:fld id="{86CB4B4D-7CA3-9044-876B-883B54F8677D}" type="slidenum"/>
          </a:p>
        </p:txBody>
      </p:sp>
      <p:pic>
        <p:nvPicPr>
          <p:cNvPr id="25" name="dvsv_wortbild_d_gross_rgb.png" descr="dvsv_wortbild_d_gross_rgb.png"/>
          <p:cNvPicPr>
            <a:picLocks noChangeAspect="1"/>
          </p:cNvPicPr>
          <p:nvPr/>
        </p:nvPicPr>
        <p:blipFill>
          <a:blip r:embed="rId2">
            <a:extLst/>
          </a:blip>
          <a:stretch>
            <a:fillRect/>
          </a:stretch>
        </p:blipFill>
        <p:spPr>
          <a:xfrm>
            <a:off x="7113576" y="338559"/>
            <a:ext cx="1554541" cy="676293"/>
          </a:xfrm>
          <a:prstGeom prst="rect">
            <a:avLst/>
          </a:prstGeom>
          <a:ln w="12700">
            <a:miter lim="400000"/>
          </a:ln>
        </p:spPr>
      </p:pic>
      <p:sp>
        <p:nvSpPr>
          <p:cNvPr id="26" name="Titel 2"/>
          <p:cNvSpPr txBox="1"/>
          <p:nvPr/>
        </p:nvSpPr>
        <p:spPr>
          <a:xfrm>
            <a:off x="433387" y="1834058"/>
            <a:ext cx="6817719" cy="1538884"/>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defTabSz="914306">
              <a:defRPr b="1" sz="2500">
                <a:solidFill>
                  <a:srgbClr val="A7A7A7"/>
                </a:solidFill>
                <a:latin typeface="Arial"/>
                <a:ea typeface="Arial"/>
                <a:cs typeface="Arial"/>
                <a:sym typeface="Arial"/>
              </a:defRPr>
            </a:pPr>
            <a:r>
              <a:t>Sekundarstufe II – Vertiefungsmodul 2</a:t>
            </a:r>
          </a:p>
          <a:p>
            <a:pPr defTabSz="914306">
              <a:defRPr b="1" sz="5000">
                <a:solidFill>
                  <a:srgbClr val="138E5C"/>
                </a:solidFill>
                <a:latin typeface="Arial"/>
                <a:ea typeface="Arial"/>
                <a:cs typeface="Arial"/>
                <a:sym typeface="Arial"/>
              </a:defRPr>
            </a:pPr>
            <a:r>
              <a:t>Finanzierung</a:t>
            </a:r>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Zwei Inhalte Vergleich">
    <p:spTree>
      <p:nvGrpSpPr>
        <p:cNvPr id="1" name=""/>
        <p:cNvGrpSpPr/>
        <p:nvPr/>
      </p:nvGrpSpPr>
      <p:grpSpPr>
        <a:xfrm>
          <a:off x="0" y="0"/>
          <a:ext cx="0" cy="0"/>
          <a:chOff x="0" y="0"/>
          <a:chExt cx="0" cy="0"/>
        </a:xfrm>
      </p:grpSpPr>
      <p:sp>
        <p:nvSpPr>
          <p:cNvPr id="33" name="Foliennummer"/>
          <p:cNvSpPr txBox="1"/>
          <p:nvPr>
            <p:ph type="sldNum" sz="quarter" idx="2"/>
          </p:nvPr>
        </p:nvSpPr>
        <p:spPr>
          <a:prstGeom prst="rect">
            <a:avLst/>
          </a:prstGeom>
        </p:spPr>
        <p:txBody>
          <a:bodyPr/>
          <a:lstStyle/>
          <a:p>
            <a:pPr/>
            <a:fld id="{86CB4B4D-7CA3-9044-876B-883B54F8677D}" type="slidenum"/>
          </a:p>
        </p:txBody>
      </p:sp>
      <p:sp>
        <p:nvSpPr>
          <p:cNvPr id="34" name="Titel 3"/>
          <p:cNvSpPr txBox="1"/>
          <p:nvPr>
            <p:ph type="body" sz="quarter" idx="21"/>
          </p:nvPr>
        </p:nvSpPr>
        <p:spPr>
          <a:xfrm>
            <a:off x="470413" y="830262"/>
            <a:ext cx="7921625" cy="876566"/>
          </a:xfrm>
          <a:prstGeom prst="rect">
            <a:avLst/>
          </a:prstGeom>
        </p:spPr>
        <p:txBody>
          <a:bodyPr/>
          <a:lstStyle>
            <a:lvl1pPr marL="0" indent="0">
              <a:spcBef>
                <a:spcPts val="0"/>
              </a:spcBef>
              <a:buClrTx/>
              <a:buSzTx/>
              <a:buNone/>
              <a:defRPr b="1" sz="2400">
                <a:solidFill>
                  <a:srgbClr val="138E5C"/>
                </a:solidFill>
                <a:latin typeface="Arial"/>
                <a:ea typeface="Arial"/>
                <a:cs typeface="Arial"/>
                <a:sym typeface="Arial"/>
              </a:defRPr>
            </a:lvl1pPr>
          </a:lstStyle>
          <a:p>
            <a:pPr/>
            <a:r>
              <a:t>Titel der Folie eingeben</a:t>
            </a:r>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 Target="../slides/slide1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slideLayout" Target="../slideLayouts/slideLayout1.xml"/><Relationship Id="rId8" Type="http://schemas.openxmlformats.org/officeDocument/2006/relationships/slideLayout" Target="../slideLayouts/slideLayout2.xml"/><Relationship Id="rId9"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Foliennummer"/>
          <p:cNvSpPr txBox="1"/>
          <p:nvPr>
            <p:ph type="sldNum" sz="quarter" idx="2"/>
          </p:nvPr>
        </p:nvSpPr>
        <p:spPr>
          <a:xfrm>
            <a:off x="462406" y="5477601"/>
            <a:ext cx="141884" cy="127001"/>
          </a:xfrm>
          <a:prstGeom prst="rect">
            <a:avLst/>
          </a:prstGeom>
          <a:ln w="12700">
            <a:miter lim="400000"/>
          </a:ln>
        </p:spPr>
        <p:txBody>
          <a:bodyPr wrap="none" lIns="0" tIns="0" rIns="0" bIns="0" anchor="ctr">
            <a:spAutoFit/>
          </a:bodyPr>
          <a:lstStyle>
            <a:lvl1pPr>
              <a:defRPr cap="all" sz="800">
                <a:solidFill>
                  <a:srgbClr val="888888"/>
                </a:solidFill>
              </a:defRPr>
            </a:lvl1pPr>
          </a:lstStyle>
          <a:p>
            <a:pPr/>
            <a:fld id="{86CB4B4D-7CA3-9044-876B-883B54F8677D}" type="slidenum"/>
          </a:p>
        </p:txBody>
      </p:sp>
      <p:sp>
        <p:nvSpPr>
          <p:cNvPr id="3" name="Fußzeilenplatzhalter 4"/>
          <p:cNvSpPr txBox="1"/>
          <p:nvPr/>
        </p:nvSpPr>
        <p:spPr>
          <a:xfrm>
            <a:off x="470412" y="436860"/>
            <a:ext cx="5905502" cy="221953"/>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defRPr b="1" sz="1600">
                <a:solidFill>
                  <a:srgbClr val="6F6F6F"/>
                </a:solidFill>
                <a:latin typeface="Arial"/>
                <a:ea typeface="Arial"/>
                <a:cs typeface="Arial"/>
                <a:sym typeface="Arial"/>
              </a:defRPr>
            </a:lvl1pPr>
          </a:lstStyle>
          <a:p>
            <a:pPr/>
            <a:r>
              <a:t>Sekundarstufe II – Vertiefungsmodul 2</a:t>
            </a:r>
          </a:p>
        </p:txBody>
      </p:sp>
      <p:pic>
        <p:nvPicPr>
          <p:cNvPr id="4" name="Bild 9" descr="Bild 9">
            <a:hlinkClick r:id="rId2" invalidUrl="" action="ppaction://hlinksldjump" tgtFrame="" tooltip="" history="1" highlightClick="0" endSnd="0"/>
          </p:cNvPr>
          <p:cNvPicPr>
            <a:picLocks noChangeAspect="1"/>
          </p:cNvPicPr>
          <p:nvPr/>
        </p:nvPicPr>
        <p:blipFill>
          <a:blip r:embed="rId3">
            <a:extLst/>
          </a:blip>
          <a:stretch>
            <a:fillRect/>
          </a:stretch>
        </p:blipFill>
        <p:spPr>
          <a:xfrm>
            <a:off x="4343850" y="5325550"/>
            <a:ext cx="288001" cy="288001"/>
          </a:xfrm>
          <a:prstGeom prst="rect">
            <a:avLst/>
          </a:prstGeom>
          <a:ln w="12700">
            <a:miter lim="400000"/>
          </a:ln>
        </p:spPr>
      </p:pic>
      <p:pic>
        <p:nvPicPr>
          <p:cNvPr id="5" name="Bild 10" descr="Bild 10">
            <a:hlinkClick r:id="" invalidUrl="" action="ppaction://hlinkshowjump?jump=endshow" tgtFrame="" tooltip="" history="1" highlightClick="0" endSnd="0"/>
          </p:cNvPr>
          <p:cNvPicPr>
            <a:picLocks noChangeAspect="1"/>
          </p:cNvPicPr>
          <p:nvPr/>
        </p:nvPicPr>
        <p:blipFill>
          <a:blip r:embed="rId4">
            <a:extLst/>
          </a:blip>
          <a:stretch>
            <a:fillRect/>
          </a:stretch>
        </p:blipFill>
        <p:spPr>
          <a:xfrm>
            <a:off x="4726877" y="5325550"/>
            <a:ext cx="288001" cy="288001"/>
          </a:xfrm>
          <a:prstGeom prst="rect">
            <a:avLst/>
          </a:prstGeom>
          <a:ln w="12700">
            <a:miter lim="400000"/>
          </a:ln>
        </p:spPr>
      </p:pic>
      <p:pic>
        <p:nvPicPr>
          <p:cNvPr id="6" name="Grafik 10" descr="Grafik 10">
            <a:hlinkClick r:id="" invalidUrl="" action="ppaction://hlinkshowjump?jump=firstslide" tgtFrame="" tooltip="" history="1" highlightClick="0" endSnd="0"/>
          </p:cNvPr>
          <p:cNvPicPr>
            <a:picLocks noChangeAspect="1"/>
          </p:cNvPicPr>
          <p:nvPr/>
        </p:nvPicPr>
        <p:blipFill>
          <a:blip r:embed="rId5">
            <a:extLst/>
          </a:blip>
          <a:stretch>
            <a:fillRect/>
          </a:stretch>
        </p:blipFill>
        <p:spPr>
          <a:xfrm>
            <a:off x="3974573" y="5321300"/>
            <a:ext cx="288001" cy="288001"/>
          </a:xfrm>
          <a:prstGeom prst="rect">
            <a:avLst/>
          </a:prstGeom>
          <a:ln w="12700">
            <a:miter lim="400000"/>
          </a:ln>
        </p:spPr>
      </p:pic>
      <p:pic>
        <p:nvPicPr>
          <p:cNvPr id="7" name="dvsv_wortbild_d_gross_rgb.png" descr="dvsv_wortbild_d_gross_rgb.png"/>
          <p:cNvPicPr>
            <a:picLocks noChangeAspect="1"/>
          </p:cNvPicPr>
          <p:nvPr/>
        </p:nvPicPr>
        <p:blipFill>
          <a:blip r:embed="rId6">
            <a:extLst/>
          </a:blip>
          <a:stretch>
            <a:fillRect/>
          </a:stretch>
        </p:blipFill>
        <p:spPr>
          <a:xfrm>
            <a:off x="7113576" y="338559"/>
            <a:ext cx="1554541" cy="676293"/>
          </a:xfrm>
          <a:prstGeom prst="rect">
            <a:avLst/>
          </a:prstGeom>
          <a:ln w="12700">
            <a:miter lim="400000"/>
          </a:ln>
        </p:spPr>
      </p:pic>
      <p:sp>
        <p:nvSpPr>
          <p:cNvPr id="8" name="Titeltext"/>
          <p:cNvSpPr txBox="1"/>
          <p:nvPr>
            <p:ph type="title"/>
          </p:nvPr>
        </p:nvSpPr>
        <p:spPr>
          <a:xfrm>
            <a:off x="462408" y="139700"/>
            <a:ext cx="6840001" cy="903822"/>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a:r>
              <a:t>Titeltext</a:t>
            </a:r>
          </a:p>
        </p:txBody>
      </p:sp>
      <p:sp>
        <p:nvSpPr>
          <p:cNvPr id="9" name="Textebene 1…"/>
          <p:cNvSpPr txBox="1"/>
          <p:nvPr>
            <p:ph type="body" idx="1"/>
          </p:nvPr>
        </p:nvSpPr>
        <p:spPr>
          <a:xfrm>
            <a:off x="462018" y="1344612"/>
            <a:ext cx="7759646" cy="3853907"/>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r>
              <a:t>Textebene 1</a:t>
            </a:r>
          </a:p>
          <a:p>
            <a:pPr lvl="1"/>
            <a:r>
              <a:t>Textebene 2</a:t>
            </a:r>
          </a:p>
          <a:p>
            <a:pPr lvl="2"/>
            <a:r>
              <a:t>Textebene 3</a:t>
            </a:r>
          </a:p>
          <a:p>
            <a:pPr lvl="3"/>
            <a:r>
              <a:t>Textebene 4</a:t>
            </a:r>
          </a:p>
          <a:p>
            <a:pPr lvl="4"/>
            <a:r>
              <a:t>Textebene 5</a:t>
            </a:r>
          </a:p>
        </p:txBody>
      </p:sp>
    </p:spTree>
  </p:cSld>
  <p:clrMap bg1="lt1" tx1="dk1" bg2="lt2" tx2="dk2" accent1="accent1" accent2="accent2" accent3="accent3" accent4="accent4" accent5="accent5" accent6="accent6" hlink="hlink" folHlink="folHlink"/>
  <p:sldLayoutIdLst>
    <p:sldLayoutId id="2147483649" r:id="rId7"/>
    <p:sldLayoutId id="2147483650" r:id="rId8"/>
    <p:sldLayoutId id="2147483651" r:id="rId9"/>
  </p:sldLayoutIdLst>
  <p:transition xmlns:p14="http://schemas.microsoft.com/office/powerpoint/2010/main" spd="med" advClick="1"/>
  <p:txStyles>
    <p:titleStyle>
      <a:lvl1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1pPr>
      <a:lvl2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2pPr>
      <a:lvl3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3pPr>
      <a:lvl4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4pPr>
      <a:lvl5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5pPr>
      <a:lvl6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6pPr>
      <a:lvl7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7pPr>
      <a:lvl8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8pPr>
      <a:lvl9pPr marL="0" marR="0" indent="0" algn="l" defTabSz="914306" rtl="0" latinLnBrk="0">
        <a:lnSpc>
          <a:spcPct val="100000"/>
        </a:lnSpc>
        <a:spcBef>
          <a:spcPts val="0"/>
        </a:spcBef>
        <a:spcAft>
          <a:spcPts val="0"/>
        </a:spcAft>
        <a:buClrTx/>
        <a:buSzTx/>
        <a:buFontTx/>
        <a:buNone/>
        <a:tabLst/>
        <a:defRPr b="1" baseline="0" cap="none" i="0" spc="0" strike="noStrike" sz="2400" u="none">
          <a:solidFill>
            <a:srgbClr val="000000"/>
          </a:solidFill>
          <a:uFillTx/>
          <a:latin typeface="Georgia"/>
          <a:ea typeface="Georgia"/>
          <a:cs typeface="Georgia"/>
          <a:sym typeface="Georgia"/>
        </a:defRPr>
      </a:lvl9pPr>
    </p:titleStyle>
    <p:bodyStyle>
      <a:lvl1pPr marL="266700" marR="0" indent="-266700"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n-lt"/>
          <a:ea typeface="+mn-ea"/>
          <a:cs typeface="+mn-cs"/>
          <a:sym typeface="Verdana"/>
        </a:defRPr>
      </a:lvl1pPr>
      <a:lvl2pPr marL="557953" marR="0" indent="-291253"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n-lt"/>
          <a:ea typeface="+mn-ea"/>
          <a:cs typeface="+mn-cs"/>
          <a:sym typeface="Verdana"/>
        </a:defRPr>
      </a:lvl2pPr>
      <a:lvl3pPr marL="853395" marR="0" indent="-312057"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n-lt"/>
          <a:ea typeface="+mn-ea"/>
          <a:cs typeface="+mn-cs"/>
          <a:sym typeface="Verdana"/>
        </a:defRPr>
      </a:lvl3pPr>
      <a:lvl4pPr marL="1163637" marR="0" indent="-355600"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n-lt"/>
          <a:ea typeface="+mn-ea"/>
          <a:cs typeface="+mn-cs"/>
          <a:sym typeface="Verdana"/>
        </a:defRPr>
      </a:lvl4pPr>
      <a:lvl5pPr marL="1429279" marR="0" indent="-351366"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n-lt"/>
          <a:ea typeface="+mn-ea"/>
          <a:cs typeface="+mn-cs"/>
          <a:sym typeface="Verdana"/>
        </a:defRPr>
      </a:lvl5pPr>
      <a:lvl6pPr marL="2468627"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n-lt"/>
          <a:ea typeface="+mn-ea"/>
          <a:cs typeface="+mn-cs"/>
          <a:sym typeface="Verdana"/>
        </a:defRPr>
      </a:lvl6pPr>
      <a:lvl7pPr marL="2925780"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n-lt"/>
          <a:ea typeface="+mn-ea"/>
          <a:cs typeface="+mn-cs"/>
          <a:sym typeface="Verdana"/>
        </a:defRPr>
      </a:lvl7pPr>
      <a:lvl8pPr marL="3382934"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n-lt"/>
          <a:ea typeface="+mn-ea"/>
          <a:cs typeface="+mn-cs"/>
          <a:sym typeface="Verdana"/>
        </a:defRPr>
      </a:lvl8pPr>
      <a:lvl9pPr marL="3840087" marR="0" indent="-182861" algn="l" defTabSz="914306" rtl="0" latinLnBrk="0">
        <a:lnSpc>
          <a:spcPct val="100000"/>
        </a:lnSpc>
        <a:spcBef>
          <a:spcPts val="600"/>
        </a:spcBef>
        <a:spcAft>
          <a:spcPts val="0"/>
        </a:spcAft>
        <a:buClr>
          <a:schemeClr val="accent4"/>
        </a:buClr>
        <a:buSzPct val="100000"/>
        <a:buFontTx/>
        <a:buChar char="•"/>
        <a:tabLst/>
        <a:defRPr b="0" baseline="0" cap="none" i="0" spc="0" strike="noStrike" sz="1600" u="none">
          <a:solidFill>
            <a:srgbClr val="000000"/>
          </a:solidFill>
          <a:uFillTx/>
          <a:latin typeface="+mn-lt"/>
          <a:ea typeface="+mn-ea"/>
          <a:cs typeface="+mn-cs"/>
          <a:sym typeface="Verdana"/>
        </a:defRPr>
      </a:lvl9pPr>
    </p:bodyStyle>
    <p:otherStyle>
      <a:lvl1pPr marL="0" marR="0" indent="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1pPr>
      <a:lvl2pPr marL="0" marR="0" indent="4572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2pPr>
      <a:lvl3pPr marL="0" marR="0" indent="9144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3pPr>
      <a:lvl4pPr marL="0" marR="0" indent="13716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4pPr>
      <a:lvl5pPr marL="0" marR="0" indent="18288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5pPr>
      <a:lvl6pPr marL="0" marR="0" indent="22860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6pPr>
      <a:lvl7pPr marL="0" marR="0" indent="27432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7pPr>
      <a:lvl8pPr marL="0" marR="0" indent="32004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8pPr>
      <a:lvl9pPr marL="0" marR="0" indent="3657600" algn="l" defTabSz="914400" rtl="0" latinLnBrk="0">
        <a:lnSpc>
          <a:spcPct val="100000"/>
        </a:lnSpc>
        <a:spcBef>
          <a:spcPts val="0"/>
        </a:spcBef>
        <a:spcAft>
          <a:spcPts val="0"/>
        </a:spcAft>
        <a:buClrTx/>
        <a:buSzTx/>
        <a:buFontTx/>
        <a:buNone/>
        <a:tabLst/>
        <a:defRPr b="0" baseline="0" cap="all" i="0" spc="0" strike="noStrike" sz="800" u="none">
          <a:solidFill>
            <a:schemeClr val="tx1"/>
          </a:solidFill>
          <a:uFillTx/>
          <a:latin typeface="+mn-lt"/>
          <a:ea typeface="+mn-ea"/>
          <a:cs typeface="+mn-cs"/>
          <a:sym typeface="Verdana"/>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hyperlink" Target="http://www.statistik.at/web_de/downloads/webkarto/bev_prognose_neu/#!y=2018" TargetMode="External"/></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 name="Foliennummernplatzhalter 4"/>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96" name="Foliennummernplatzhalter 2"/>
          <p:cNvSpPr txBox="1"/>
          <p:nvPr>
            <p:ph type="sldNum" sz="quarter" idx="2"/>
          </p:nvPr>
        </p:nvSpPr>
        <p:spPr>
          <a:xfrm>
            <a:off x="462406" y="5477601"/>
            <a:ext cx="141884"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97" name="Titel 3"/>
          <p:cNvSpPr txBox="1"/>
          <p:nvPr>
            <p:ph type="body" idx="21"/>
          </p:nvPr>
        </p:nvSpPr>
        <p:spPr>
          <a:prstGeom prst="rect">
            <a:avLst/>
          </a:prstGeom>
        </p:spPr>
        <p:txBody>
          <a:bodyPr/>
          <a:lstStyle/>
          <a:p>
            <a:pPr/>
            <a:r>
              <a:t>Lösung: Sozialversicherungsbeiträge</a:t>
            </a:r>
          </a:p>
        </p:txBody>
      </p:sp>
      <p:graphicFrame>
        <p:nvGraphicFramePr>
          <p:cNvPr id="98" name="Tabellenplatzhalter 6"/>
          <p:cNvGraphicFramePr/>
          <p:nvPr/>
        </p:nvGraphicFramePr>
        <p:xfrm>
          <a:off x="496887" y="1493838"/>
          <a:ext cx="8162926" cy="348476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606088"/>
                <a:gridCol w="2345167"/>
                <a:gridCol w="2198968"/>
              </a:tblGrid>
              <a:tr h="578676">
                <a:tc>
                  <a:txBody>
                    <a:bodyPr/>
                    <a:lstStyle/>
                    <a:p>
                      <a:pPr defTabSz="609584">
                        <a:defRPr cap="none" sz="1100">
                          <a:latin typeface="Arial"/>
                          <a:ea typeface="Arial"/>
                          <a:cs typeface="Arial"/>
                          <a:sym typeface="Arial"/>
                        </a:defRPr>
                      </a:pPr>
                    </a:p>
                  </a:txBody>
                  <a:tcPr marL="45720" marR="45720" marT="45720" marB="45720" anchor="ctr" anchorCtr="0" horzOverflow="overflow">
                    <a:lnT w="12700">
                      <a:miter lim="400000"/>
                    </a:lnT>
                    <a:lnB w="12700">
                      <a:miter lim="400000"/>
                    </a:lnB>
                    <a:solidFill>
                      <a:srgbClr val="008E5C"/>
                    </a:solidFill>
                  </a:tcPr>
                </a:tc>
                <a:tc>
                  <a:txBody>
                    <a:bodyPr/>
                    <a:lstStyle/>
                    <a:p>
                      <a:pPr defTabSz="609584">
                        <a:defRPr b="0" cap="none" sz="1800">
                          <a:solidFill>
                            <a:srgbClr val="000000"/>
                          </a:solidFill>
                        </a:defRPr>
                      </a:pPr>
                      <a:r>
                        <a:rPr b="1" sz="1100">
                          <a:solidFill>
                            <a:srgbClr val="FFFFFF"/>
                          </a:solidFill>
                          <a:latin typeface="Arial"/>
                          <a:ea typeface="Arial"/>
                          <a:cs typeface="Arial"/>
                          <a:sym typeface="Arial"/>
                        </a:rPr>
                        <a:t>Papa Vogel</a:t>
                      </a:r>
                    </a:p>
                  </a:txBody>
                  <a:tcPr marL="45720" marR="45720" marT="45720" marB="45720" anchor="ctr" anchorCtr="0" horzOverflow="overflow">
                    <a:lnT w="12700">
                      <a:miter lim="400000"/>
                    </a:lnT>
                    <a:lnB w="12700">
                      <a:miter lim="400000"/>
                    </a:lnB>
                    <a:solidFill>
                      <a:srgbClr val="008E5C"/>
                    </a:solidFill>
                  </a:tcPr>
                </a:tc>
                <a:tc>
                  <a:txBody>
                    <a:bodyPr/>
                    <a:lstStyle/>
                    <a:p>
                      <a:pPr defTabSz="609584">
                        <a:defRPr b="0" cap="none" sz="1800">
                          <a:solidFill>
                            <a:srgbClr val="000000"/>
                          </a:solidFill>
                        </a:defRPr>
                      </a:pPr>
                      <a:r>
                        <a:rPr b="1" sz="1100">
                          <a:solidFill>
                            <a:srgbClr val="FFFFFF"/>
                          </a:solidFill>
                          <a:latin typeface="Arial"/>
                          <a:ea typeface="Arial"/>
                          <a:cs typeface="Arial"/>
                          <a:sym typeface="Arial"/>
                        </a:rPr>
                        <a:t>Mama Vogel</a:t>
                      </a:r>
                    </a:p>
                  </a:txBody>
                  <a:tcPr marL="45720" marR="45720" marT="45720" marB="45720" anchor="ctr" anchorCtr="0" horzOverflow="overflow">
                    <a:lnT w="12700">
                      <a:miter lim="400000"/>
                    </a:lnT>
                    <a:lnB w="12700">
                      <a:miter lim="400000"/>
                    </a:lnB>
                    <a:solidFill>
                      <a:srgbClr val="008E5C"/>
                    </a:solidFill>
                  </a:tcPr>
                </a:tc>
              </a:tr>
              <a:tr h="578676">
                <a:tc>
                  <a:txBody>
                    <a:bodyPr/>
                    <a:lstStyle/>
                    <a:p>
                      <a:pPr defTabSz="609584">
                        <a:defRPr cap="none" sz="1800"/>
                      </a:pPr>
                      <a:r>
                        <a:rPr b="1" sz="1100">
                          <a:latin typeface="Arial"/>
                          <a:ea typeface="Arial"/>
                          <a:cs typeface="Arial"/>
                          <a:sym typeface="Arial"/>
                        </a:rPr>
                        <a:t>Wer sind die Arbeitgeber/innen, wer 
die Arbeitnehmer/innen?</a:t>
                      </a:r>
                    </a:p>
                  </a:txBody>
                  <a:tcPr marL="45720" marR="45720" marT="45720" marB="45720" anchor="ctr" anchorCtr="0" horzOverflow="overflow">
                    <a:lnT w="12700">
                      <a:miter lim="400000"/>
                    </a:lnT>
                    <a:solidFill>
                      <a:srgbClr val="FFFFFF"/>
                    </a:solidFill>
                  </a:tcPr>
                </a:tc>
                <a:tc>
                  <a:txBody>
                    <a:bodyPr/>
                    <a:lstStyle/>
                    <a:p>
                      <a:pPr defTabSz="609584">
                        <a:defRPr cap="none" sz="1800"/>
                      </a:pPr>
                      <a:r>
                        <a:rPr sz="1100">
                          <a:latin typeface="Arial"/>
                          <a:ea typeface="Arial"/>
                          <a:cs typeface="Arial"/>
                          <a:sym typeface="Arial"/>
                        </a:rPr>
                        <a:t>Arbeitgeber: BEBAU GmbH
Arbeitnehmer: Paul Vogel</a:t>
                      </a:r>
                    </a:p>
                  </a:txBody>
                  <a:tcPr marL="45720" marR="45720" marT="45720" marB="45720" anchor="ctr" anchorCtr="0" horzOverflow="overflow">
                    <a:lnT w="12700">
                      <a:miter lim="400000"/>
                    </a:lnT>
                    <a:solidFill>
                      <a:srgbClr val="FFFFFF"/>
                    </a:solidFill>
                  </a:tcPr>
                </a:tc>
                <a:tc>
                  <a:txBody>
                    <a:bodyPr/>
                    <a:lstStyle/>
                    <a:p>
                      <a:pPr defTabSz="609584">
                        <a:defRPr cap="none" sz="1800"/>
                      </a:pPr>
                      <a:r>
                        <a:rPr sz="1100">
                          <a:latin typeface="Arial"/>
                          <a:ea typeface="Arial"/>
                          <a:cs typeface="Arial"/>
                          <a:sym typeface="Arial"/>
                        </a:rPr>
                        <a:t>Arbeitgeber: Büromöbel Gruber
Arbeitnehmerin: Elisabeth Vogel</a:t>
                      </a:r>
                    </a:p>
                  </a:txBody>
                  <a:tcPr marL="45720" marR="45720" marT="45720" marB="45720" anchor="ctr" anchorCtr="0" horzOverflow="overflow">
                    <a:lnT w="12700">
                      <a:miter lim="400000"/>
                    </a:lnT>
                    <a:solidFill>
                      <a:srgbClr val="FFFFFF"/>
                    </a:solidFill>
                  </a:tcPr>
                </a:tc>
              </a:tr>
              <a:tr h="578676">
                <a:tc>
                  <a:txBody>
                    <a:bodyPr/>
                    <a:lstStyle/>
                    <a:p>
                      <a:pPr defTabSz="609584">
                        <a:defRPr cap="none" sz="1800"/>
                      </a:pPr>
                      <a:r>
                        <a:rPr b="1" sz="1100">
                          <a:latin typeface="Arial"/>
                          <a:ea typeface="Arial"/>
                          <a:cs typeface="Arial"/>
                          <a:sym typeface="Arial"/>
                        </a:rPr>
                        <a:t>Wie hoch sind die Bruttobezüge?</a:t>
                      </a:r>
                    </a:p>
                  </a:txBody>
                  <a:tcPr marL="45720" marR="45720" marT="45720" marB="45720" anchor="ctr" anchorCtr="0" horzOverflow="overflow">
                    <a:solidFill>
                      <a:srgbClr val="CCE8DE"/>
                    </a:solidFill>
                  </a:tcPr>
                </a:tc>
                <a:tc>
                  <a:txBody>
                    <a:bodyPr/>
                    <a:lstStyle/>
                    <a:p>
                      <a:pPr defTabSz="609584">
                        <a:defRPr cap="none" sz="1800"/>
                      </a:pPr>
                      <a:r>
                        <a:rPr sz="1100">
                          <a:latin typeface="Arial"/>
                          <a:ea typeface="Arial"/>
                          <a:cs typeface="Arial"/>
                          <a:sym typeface="Arial"/>
                        </a:rPr>
                        <a:t>€ 3.131,29</a:t>
                      </a:r>
                    </a:p>
                  </a:txBody>
                  <a:tcPr marL="45720" marR="45720" marT="45720" marB="45720" anchor="ctr" anchorCtr="0" horzOverflow="overflow">
                    <a:solidFill>
                      <a:srgbClr val="CCE8DE"/>
                    </a:solidFill>
                  </a:tcPr>
                </a:tc>
                <a:tc>
                  <a:txBody>
                    <a:bodyPr/>
                    <a:lstStyle/>
                    <a:p>
                      <a:pPr defTabSz="609584">
                        <a:defRPr cap="none" sz="1800"/>
                      </a:pPr>
                      <a:r>
                        <a:rPr sz="1100">
                          <a:latin typeface="Arial"/>
                          <a:ea typeface="Arial"/>
                          <a:cs typeface="Arial"/>
                          <a:sym typeface="Arial"/>
                        </a:rPr>
                        <a:t>€ 2.641,79</a:t>
                      </a:r>
                    </a:p>
                  </a:txBody>
                  <a:tcPr marL="45720" marR="45720" marT="45720" marB="45720" anchor="ctr" anchorCtr="0" horzOverflow="overflow">
                    <a:solidFill>
                      <a:srgbClr val="CCE8DE"/>
                    </a:solidFill>
                  </a:tcPr>
                </a:tc>
              </a:tr>
              <a:tr h="578676">
                <a:tc>
                  <a:txBody>
                    <a:bodyPr/>
                    <a:lstStyle/>
                    <a:p>
                      <a:pPr defTabSz="609584">
                        <a:defRPr cap="none" sz="1800"/>
                      </a:pPr>
                      <a:r>
                        <a:rPr b="1" sz="1100">
                          <a:latin typeface="Arial"/>
                          <a:ea typeface="Arial"/>
                          <a:cs typeface="Arial"/>
                          <a:sym typeface="Arial"/>
                        </a:rPr>
                        <a:t>Wie hoch sind die Abzüge (Sozialversicherungsbeitrag, Lohnsteuer)?</a:t>
                      </a:r>
                    </a:p>
                  </a:txBody>
                  <a:tcPr marL="45720" marR="45720" marT="45720" marB="45720" anchor="ctr" anchorCtr="0" horzOverflow="overflow">
                    <a:solidFill>
                      <a:srgbClr val="FFFFFF"/>
                    </a:solidFill>
                  </a:tcPr>
                </a:tc>
                <a:tc>
                  <a:txBody>
                    <a:bodyPr/>
                    <a:lstStyle/>
                    <a:p>
                      <a:pPr defTabSz="609584">
                        <a:defRPr cap="none" sz="1800"/>
                      </a:pPr>
                      <a:r>
                        <a:rPr sz="1100">
                          <a:latin typeface="Arial"/>
                          <a:ea typeface="Arial"/>
                          <a:cs typeface="Arial"/>
                          <a:sym typeface="Arial"/>
                        </a:rPr>
                        <a:t>SV: € 567,39    
LSt: € 479,26 </a:t>
                      </a:r>
                    </a:p>
                  </a:txBody>
                  <a:tcPr marL="45720" marR="45720" marT="45720" marB="45720" anchor="ctr" anchorCtr="0" horzOverflow="overflow">
                    <a:solidFill>
                      <a:srgbClr val="FFFFFF"/>
                    </a:solidFill>
                  </a:tcPr>
                </a:tc>
                <a:tc>
                  <a:txBody>
                    <a:bodyPr/>
                    <a:lstStyle/>
                    <a:p>
                      <a:pPr defTabSz="609584">
                        <a:defRPr cap="none" sz="1800"/>
                      </a:pPr>
                      <a:r>
                        <a:rPr sz="1100">
                          <a:latin typeface="Arial"/>
                          <a:ea typeface="Arial"/>
                          <a:cs typeface="Arial"/>
                          <a:sym typeface="Arial"/>
                        </a:rPr>
                        <a:t>SV: € 478,69      
LSt: € 338,98 </a:t>
                      </a:r>
                    </a:p>
                  </a:txBody>
                  <a:tcPr marL="45720" marR="45720" marT="45720" marB="45720" anchor="ctr" anchorCtr="0" horzOverflow="overflow">
                    <a:solidFill>
                      <a:srgbClr val="FFFFFF"/>
                    </a:solidFill>
                  </a:tcPr>
                </a:tc>
              </a:tr>
              <a:tr h="578676">
                <a:tc>
                  <a:txBody>
                    <a:bodyPr/>
                    <a:lstStyle/>
                    <a:p>
                      <a:pPr defTabSz="609584">
                        <a:defRPr cap="none" sz="1800"/>
                      </a:pPr>
                      <a:r>
                        <a:rPr b="1" sz="1100">
                          <a:latin typeface="Arial"/>
                          <a:ea typeface="Arial"/>
                          <a:cs typeface="Arial"/>
                          <a:sym typeface="Arial"/>
                        </a:rPr>
                        <a:t>Wie hoch sind die Nettobezüge?</a:t>
                      </a:r>
                    </a:p>
                  </a:txBody>
                  <a:tcPr marL="45720" marR="45720" marT="45720" marB="45720" anchor="ctr" anchorCtr="0" horzOverflow="overflow">
                    <a:solidFill>
                      <a:srgbClr val="CCE8DE"/>
                    </a:solidFill>
                  </a:tcPr>
                </a:tc>
                <a:tc>
                  <a:txBody>
                    <a:bodyPr/>
                    <a:lstStyle/>
                    <a:p>
                      <a:pPr defTabSz="609584">
                        <a:defRPr cap="none" sz="1800"/>
                      </a:pPr>
                      <a:r>
                        <a:rPr sz="1100">
                          <a:latin typeface="Arial"/>
                          <a:ea typeface="Arial"/>
                          <a:cs typeface="Arial"/>
                          <a:sym typeface="Arial"/>
                        </a:rPr>
                        <a:t>€ 2.084,64</a:t>
                      </a:r>
                    </a:p>
                  </a:txBody>
                  <a:tcPr marL="45720" marR="45720" marT="45720" marB="45720" anchor="ctr" anchorCtr="0" horzOverflow="overflow">
                    <a:solidFill>
                      <a:srgbClr val="CCE8DE"/>
                    </a:solidFill>
                  </a:tcPr>
                </a:tc>
                <a:tc>
                  <a:txBody>
                    <a:bodyPr/>
                    <a:lstStyle/>
                    <a:p>
                      <a:pPr defTabSz="609584">
                        <a:defRPr cap="none" sz="1800"/>
                      </a:pPr>
                      <a:r>
                        <a:rPr sz="1100">
                          <a:latin typeface="Arial"/>
                          <a:ea typeface="Arial"/>
                          <a:cs typeface="Arial"/>
                          <a:sym typeface="Arial"/>
                        </a:rPr>
                        <a:t>€ 1.824,12</a:t>
                      </a:r>
                    </a:p>
                  </a:txBody>
                  <a:tcPr marL="45720" marR="45720" marT="45720" marB="45720" anchor="ctr" anchorCtr="0" horzOverflow="overflow">
                    <a:solidFill>
                      <a:srgbClr val="CCE8DE"/>
                    </a:solidFill>
                  </a:tcPr>
                </a:tc>
              </a:tr>
              <a:tr h="578676">
                <a:tc>
                  <a:txBody>
                    <a:bodyPr/>
                    <a:lstStyle/>
                    <a:p>
                      <a:pPr defTabSz="609584">
                        <a:defRPr cap="none" sz="1800"/>
                      </a:pPr>
                      <a:r>
                        <a:rPr b="1" sz="1100">
                          <a:latin typeface="Arial"/>
                          <a:ea typeface="Arial"/>
                          <a:cs typeface="Arial"/>
                          <a:sym typeface="Arial"/>
                        </a:rPr>
                        <a:t>Welche Unterschiede/Gemeinsamkeiten 
fallen dir noch auf?</a:t>
                      </a:r>
                    </a:p>
                  </a:txBody>
                  <a:tcPr marL="45720" marR="45720" marT="45720" marB="45720" anchor="ctr" anchorCtr="0" horzOverflow="overflow">
                    <a:solidFill>
                      <a:srgbClr val="FFFFFF"/>
                    </a:solidFill>
                  </a:tcPr>
                </a:tc>
                <a:tc>
                  <a:txBody>
                    <a:bodyPr/>
                    <a:lstStyle/>
                    <a:p>
                      <a:pPr defTabSz="609584">
                        <a:defRPr cap="none" sz="1800"/>
                      </a:pPr>
                      <a:r>
                        <a:rPr sz="1100">
                          <a:latin typeface="Arial"/>
                          <a:ea typeface="Arial"/>
                          <a:cs typeface="Arial"/>
                          <a:sym typeface="Arial"/>
                        </a:rPr>
                        <a:t>Eintrittsdatum, gleiches Girokonto</a:t>
                      </a:r>
                    </a:p>
                  </a:txBody>
                  <a:tcPr marL="45720" marR="45720" marT="45720" marB="45720" anchor="ctr" anchorCtr="0" horzOverflow="overflow">
                    <a:solidFill>
                      <a:srgbClr val="FFFFFF"/>
                    </a:solidFill>
                  </a:tcPr>
                </a:tc>
                <a:tc>
                  <a:txBody>
                    <a:bodyPr/>
                    <a:lstStyle/>
                    <a:p>
                      <a:pPr defTabSz="609584">
                        <a:defRPr cap="none" sz="1800"/>
                      </a:pPr>
                      <a:r>
                        <a:rPr sz="1100">
                          <a:latin typeface="Arial"/>
                          <a:ea typeface="Arial"/>
                          <a:cs typeface="Arial"/>
                          <a:sym typeface="Arial"/>
                        </a:rPr>
                        <a:t>Eintrittsdatum, gleiches Girokonto</a:t>
                      </a:r>
                    </a:p>
                  </a:txBody>
                  <a:tcPr marL="45720" marR="45720" marT="45720" marB="45720" anchor="ctr" anchorCtr="0" horzOverflow="overflow">
                    <a:solidFill>
                      <a:srgbClr val="FFFFFF"/>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0" name="Foliennummernplatzhalter 2"/>
          <p:cNvSpPr txBox="1"/>
          <p:nvPr>
            <p:ph type="sldNum" sz="quarter" idx="2"/>
          </p:nvPr>
        </p:nvSpPr>
        <p:spPr>
          <a:xfrm>
            <a:off x="462406" y="5477601"/>
            <a:ext cx="141884"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01" name="Titel 3"/>
          <p:cNvSpPr txBox="1"/>
          <p:nvPr>
            <p:ph type="body" idx="21"/>
          </p:nvPr>
        </p:nvSpPr>
        <p:spPr>
          <a:prstGeom prst="rect">
            <a:avLst/>
          </a:prstGeom>
        </p:spPr>
        <p:txBody>
          <a:bodyPr/>
          <a:lstStyle/>
          <a:p>
            <a:pPr/>
            <a:r>
              <a:t>Zusammensetzung 100 Beitragseuro</a:t>
            </a:r>
          </a:p>
        </p:txBody>
      </p:sp>
      <p:pic>
        <p:nvPicPr>
          <p:cNvPr id="102" name="SEK2-Unterricht-Vertiefungsmodul2-PPT-Seite11.png" descr="SEK2-Unterricht-Vertiefungsmodul2-PPT-Seite11.png"/>
          <p:cNvPicPr>
            <a:picLocks noChangeAspect="1"/>
          </p:cNvPicPr>
          <p:nvPr/>
        </p:nvPicPr>
        <p:blipFill>
          <a:blip r:embed="rId3">
            <a:extLst/>
          </a:blip>
          <a:srcRect l="0" t="7876" r="0" b="0"/>
          <a:stretch>
            <a:fillRect/>
          </a:stretch>
        </p:blipFill>
        <p:spPr>
          <a:xfrm>
            <a:off x="488509" y="1261433"/>
            <a:ext cx="4696904" cy="3816867"/>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6" name="Foliennummernplatzhalter 2"/>
          <p:cNvSpPr txBox="1"/>
          <p:nvPr>
            <p:ph type="sldNum" sz="quarter" idx="2"/>
          </p:nvPr>
        </p:nvSpPr>
        <p:spPr>
          <a:xfrm>
            <a:off x="462406" y="5477601"/>
            <a:ext cx="141884"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107" name="Titel 3"/>
          <p:cNvSpPr txBox="1"/>
          <p:nvPr>
            <p:ph type="body" idx="21"/>
          </p:nvPr>
        </p:nvSpPr>
        <p:spPr>
          <a:prstGeom prst="rect">
            <a:avLst/>
          </a:prstGeom>
        </p:spPr>
        <p:txBody>
          <a:bodyPr/>
          <a:lstStyle/>
          <a:p>
            <a:pPr/>
            <a:r>
              <a:t>Bevölkerungspyramide Österreich</a:t>
            </a:r>
          </a:p>
        </p:txBody>
      </p:sp>
      <p:pic>
        <p:nvPicPr>
          <p:cNvPr id="108" name="SEK2-Vertiefungsmodul2-Seite 14.png" descr="SEK2-Vertiefungsmodul2-Seite 14.png"/>
          <p:cNvPicPr>
            <a:picLocks noChangeAspect="1"/>
          </p:cNvPicPr>
          <p:nvPr/>
        </p:nvPicPr>
        <p:blipFill>
          <a:blip r:embed="rId3">
            <a:extLst/>
          </a:blip>
          <a:srcRect l="0" t="5264" r="0" b="0"/>
          <a:stretch>
            <a:fillRect/>
          </a:stretch>
        </p:blipFill>
        <p:spPr>
          <a:xfrm>
            <a:off x="669492" y="1408738"/>
            <a:ext cx="3583468" cy="3593124"/>
          </a:xfrm>
          <a:prstGeom prst="rect">
            <a:avLst/>
          </a:prstGeom>
          <a:ln w="12700">
            <a:miter lim="400000"/>
          </a:ln>
        </p:spPr>
      </p:pic>
      <p:sp>
        <p:nvSpPr>
          <p:cNvPr id="109" name="Website: Hier klicken">
            <a:hlinkClick r:id="rId4" invalidUrl="" action="" tgtFrame="" tooltip="" history="1" highlightClick="0" endSnd="0"/>
          </p:cNvPr>
          <p:cNvSpPr txBox="1"/>
          <p:nvPr>
            <p:ph type="body" sz="quarter" idx="4294967295"/>
          </p:nvPr>
        </p:nvSpPr>
        <p:spPr>
          <a:xfrm>
            <a:off x="4466377" y="4425948"/>
            <a:ext cx="809001" cy="288001"/>
          </a:xfrm>
          <a:prstGeom prst="rect">
            <a:avLst/>
          </a:prstGeom>
        </p:spPr>
        <p:txBody>
          <a:bodyPr/>
          <a:lstStyle>
            <a:lvl1pPr marL="0" indent="0" defTabSz="266399">
              <a:spcBef>
                <a:spcPts val="200"/>
              </a:spcBef>
              <a:buClrTx/>
              <a:buSzTx/>
              <a:buNone/>
              <a:defRPr b="1" sz="1036">
                <a:solidFill>
                  <a:srgbClr val="138E5C"/>
                </a:solidFill>
                <a:latin typeface="Arial"/>
                <a:ea typeface="Arial"/>
                <a:cs typeface="Arial"/>
                <a:sym typeface="Arial"/>
              </a:defRPr>
            </a:lvl1pPr>
          </a:lstStyle>
          <a:p>
            <a:pPr/>
            <a:r>
              <a:t>Website: Hier klicken</a:t>
            </a:r>
          </a:p>
        </p:txBody>
      </p:sp>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46" name="Titel 3"/>
          <p:cNvSpPr txBox="1"/>
          <p:nvPr>
            <p:ph type="body" idx="21"/>
          </p:nvPr>
        </p:nvSpPr>
        <p:spPr>
          <a:prstGeom prst="rect">
            <a:avLst/>
          </a:prstGeom>
        </p:spPr>
        <p:txBody>
          <a:bodyPr/>
          <a:lstStyle/>
          <a:p>
            <a:pPr/>
            <a:r>
              <a:t>Sozialausgaben pro Kopf je Alter </a:t>
            </a:r>
          </a:p>
          <a:p>
            <a:pPr/>
            <a:r>
              <a:t>(Vorlage Tafelbild)</a:t>
            </a:r>
          </a:p>
        </p:txBody>
      </p:sp>
      <p:pic>
        <p:nvPicPr>
          <p:cNvPr id="47" name="SEK2-Unterricht-Vertiefungsmodul2-PPT-Seite2.png" descr="SEK2-Unterricht-Vertiefungsmodul2-PPT-Seite2.png"/>
          <p:cNvPicPr>
            <a:picLocks noChangeAspect="1"/>
          </p:cNvPicPr>
          <p:nvPr/>
        </p:nvPicPr>
        <p:blipFill>
          <a:blip r:embed="rId2">
            <a:extLst/>
          </a:blip>
          <a:stretch>
            <a:fillRect/>
          </a:stretch>
        </p:blipFill>
        <p:spPr>
          <a:xfrm>
            <a:off x="508909" y="1753008"/>
            <a:ext cx="6245458" cy="3450161"/>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0" name="Titel 3"/>
          <p:cNvSpPr txBox="1"/>
          <p:nvPr>
            <p:ph type="body" idx="21"/>
          </p:nvPr>
        </p:nvSpPr>
        <p:spPr>
          <a:prstGeom prst="rect">
            <a:avLst/>
          </a:prstGeom>
        </p:spPr>
        <p:txBody>
          <a:bodyPr/>
          <a:lstStyle/>
          <a:p>
            <a:pPr/>
            <a:r>
              <a:t>Sozialausgaben pro Kopf je Alter</a:t>
            </a:r>
          </a:p>
        </p:txBody>
      </p:sp>
      <p:pic>
        <p:nvPicPr>
          <p:cNvPr id="51" name="SEK2-Unterricht-Vertiefungsmodul2-PPT-Seite3.png" descr="SEK2-Unterricht-Vertiefungsmodul2-PPT-Seite3.png"/>
          <p:cNvPicPr>
            <a:picLocks noChangeAspect="1"/>
          </p:cNvPicPr>
          <p:nvPr/>
        </p:nvPicPr>
        <p:blipFill>
          <a:blip r:embed="rId3">
            <a:extLst/>
          </a:blip>
          <a:stretch>
            <a:fillRect/>
          </a:stretch>
        </p:blipFill>
        <p:spPr>
          <a:xfrm>
            <a:off x="495250" y="1425060"/>
            <a:ext cx="6618081" cy="3635376"/>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 name="Foliennummernplatzhalter 5"/>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56" name="Titel 3"/>
          <p:cNvSpPr txBox="1"/>
          <p:nvPr>
            <p:ph type="body" idx="21"/>
          </p:nvPr>
        </p:nvSpPr>
        <p:spPr>
          <a:prstGeom prst="rect">
            <a:avLst/>
          </a:prstGeom>
        </p:spPr>
        <p:txBody>
          <a:bodyPr/>
          <a:lstStyle/>
          <a:p>
            <a:pPr/>
            <a:r>
              <a:t>Finanzierungssystem</a:t>
            </a:r>
          </a:p>
        </p:txBody>
      </p:sp>
      <p:graphicFrame>
        <p:nvGraphicFramePr>
          <p:cNvPr id="57" name="Tabellenplatzhalter 6"/>
          <p:cNvGraphicFramePr/>
          <p:nvPr/>
        </p:nvGraphicFramePr>
        <p:xfrm>
          <a:off x="560387" y="1646238"/>
          <a:ext cx="7387630" cy="3328838"/>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458309"/>
                <a:gridCol w="2458309"/>
                <a:gridCol w="2458309"/>
              </a:tblGrid>
              <a:tr h="552689">
                <a:tc>
                  <a:txBody>
                    <a:bodyPr/>
                    <a:lstStyle/>
                    <a:p>
                      <a:pPr defTabSz="609584">
                        <a:defRPr cap="none" sz="1100">
                          <a:latin typeface="Arial"/>
                          <a:ea typeface="Arial"/>
                          <a:cs typeface="Arial"/>
                          <a:sym typeface="Arial"/>
                        </a:defRPr>
                      </a:pPr>
                    </a:p>
                  </a:txBody>
                  <a:tcPr marL="45720" marR="45720" marT="45720" marB="45720" anchor="ctr" anchorCtr="0" horzOverflow="overflow">
                    <a:lnT w="12700">
                      <a:miter lim="400000"/>
                    </a:lnT>
                    <a:lnB w="12700">
                      <a:miter lim="400000"/>
                    </a:lnB>
                    <a:solidFill>
                      <a:srgbClr val="008E5C"/>
                    </a:solidFill>
                  </a:tcPr>
                </a:tc>
                <a:tc>
                  <a:txBody>
                    <a:bodyPr/>
                    <a:lstStyle/>
                    <a:p>
                      <a:pPr defTabSz="609584">
                        <a:defRPr b="0" cap="none" sz="1800">
                          <a:solidFill>
                            <a:srgbClr val="000000"/>
                          </a:solidFill>
                        </a:defRPr>
                      </a:pPr>
                      <a:r>
                        <a:rPr b="1" sz="1100">
                          <a:solidFill>
                            <a:srgbClr val="FFFFFF"/>
                          </a:solidFill>
                          <a:latin typeface="Arial"/>
                          <a:ea typeface="Arial"/>
                          <a:cs typeface="Arial"/>
                          <a:sym typeface="Arial"/>
                        </a:rPr>
                        <a:t>Beitragsfinanziertes System</a:t>
                      </a:r>
                    </a:p>
                  </a:txBody>
                  <a:tcPr marL="45720" marR="45720" marT="45720" marB="45720" anchor="ctr" anchorCtr="0" horzOverflow="overflow">
                    <a:lnT w="12700">
                      <a:miter lim="400000"/>
                    </a:lnT>
                    <a:lnB w="12700">
                      <a:miter lim="400000"/>
                    </a:lnB>
                    <a:solidFill>
                      <a:srgbClr val="008E5C"/>
                    </a:solidFill>
                  </a:tcPr>
                </a:tc>
                <a:tc>
                  <a:txBody>
                    <a:bodyPr/>
                    <a:lstStyle/>
                    <a:p>
                      <a:pPr defTabSz="609584">
                        <a:defRPr b="0" cap="none" sz="1800">
                          <a:solidFill>
                            <a:srgbClr val="000000"/>
                          </a:solidFill>
                        </a:defRPr>
                      </a:pPr>
                      <a:r>
                        <a:rPr b="1" sz="1100">
                          <a:solidFill>
                            <a:srgbClr val="FFFFFF"/>
                          </a:solidFill>
                          <a:latin typeface="Arial"/>
                          <a:ea typeface="Arial"/>
                          <a:cs typeface="Arial"/>
                          <a:sym typeface="Arial"/>
                        </a:rPr>
                        <a:t>Steuerfinanziertes System</a:t>
                      </a:r>
                    </a:p>
                  </a:txBody>
                  <a:tcPr marL="45720" marR="45720" marT="45720" marB="45720" anchor="ctr" anchorCtr="0" horzOverflow="overflow">
                    <a:lnT w="12700">
                      <a:miter lim="400000"/>
                    </a:lnT>
                    <a:lnB w="12700">
                      <a:miter lim="400000"/>
                    </a:lnB>
                    <a:solidFill>
                      <a:srgbClr val="008E5C"/>
                    </a:solidFill>
                  </a:tcPr>
                </a:tc>
              </a:tr>
              <a:tr h="552689">
                <a:tc>
                  <a:txBody>
                    <a:bodyPr/>
                    <a:lstStyle/>
                    <a:p>
                      <a:pPr defTabSz="609584">
                        <a:defRPr cap="none" sz="1800"/>
                      </a:pPr>
                      <a:r>
                        <a:rPr b="1" sz="1100">
                          <a:latin typeface="Arial"/>
                          <a:ea typeface="Arial"/>
                          <a:cs typeface="Arial"/>
                          <a:sym typeface="Arial"/>
                        </a:rPr>
                        <a:t>Ursprung</a:t>
                      </a:r>
                    </a:p>
                  </a:txBody>
                  <a:tcPr marL="45720" marR="45720" marT="45720" marB="45720" anchor="ctr" anchorCtr="0" horzOverflow="overflow">
                    <a:lnT w="12700">
                      <a:miter lim="400000"/>
                    </a:lnT>
                    <a:solidFill>
                      <a:srgbClr val="FFFFFF"/>
                    </a:solidFill>
                  </a:tcPr>
                </a:tc>
                <a:tc>
                  <a:txBody>
                    <a:bodyPr/>
                    <a:lstStyle/>
                    <a:p>
                      <a:pPr defTabSz="609584">
                        <a:defRPr cap="none" sz="1100">
                          <a:latin typeface="Arial"/>
                          <a:ea typeface="Arial"/>
                          <a:cs typeface="Arial"/>
                          <a:sym typeface="Arial"/>
                        </a:defRPr>
                      </a:pPr>
                      <a:r>
                        <a:t>Otto von Bismarck (1883) </a:t>
                      </a:r>
                      <a:r>
                        <a:rPr>
                          <a:latin typeface="Wingdings"/>
                          <a:ea typeface="Wingdings"/>
                          <a:cs typeface="Wingdings"/>
                          <a:sym typeface="Wingdings"/>
                        </a:rPr>
                        <a:t> </a:t>
                      </a:r>
                      <a:r>
                        <a:t>Bismarck-System (Versicherungsmodell) </a:t>
                      </a:r>
                    </a:p>
                  </a:txBody>
                  <a:tcPr marL="45720" marR="45720" marT="45720" marB="45720" anchor="ctr" anchorCtr="0" horzOverflow="overflow">
                    <a:lnT w="12700">
                      <a:miter lim="400000"/>
                    </a:lnT>
                    <a:solidFill>
                      <a:srgbClr val="FFFFFF"/>
                    </a:solidFill>
                  </a:tcPr>
                </a:tc>
                <a:tc>
                  <a:txBody>
                    <a:bodyPr/>
                    <a:lstStyle/>
                    <a:p>
                      <a:pPr defTabSz="609584">
                        <a:defRPr cap="none" sz="1100">
                          <a:latin typeface="Arial"/>
                          <a:ea typeface="Arial"/>
                          <a:cs typeface="Arial"/>
                          <a:sym typeface="Arial"/>
                        </a:defRPr>
                      </a:pPr>
                      <a:r>
                        <a:t>britischer Ökonom Henry William Beveridge (1942) </a:t>
                      </a:r>
                      <a:r>
                        <a:rPr>
                          <a:latin typeface="Wingdings"/>
                          <a:ea typeface="Wingdings"/>
                          <a:cs typeface="Wingdings"/>
                          <a:sym typeface="Wingdings"/>
                        </a:rPr>
                        <a:t> </a:t>
                      </a:r>
                      <a:r>
                        <a:t>Beveridge-System</a:t>
                      </a:r>
                    </a:p>
                  </a:txBody>
                  <a:tcPr marL="45720" marR="45720" marT="45720" marB="45720" anchor="ctr" anchorCtr="0" horzOverflow="overflow">
                    <a:lnT w="12700">
                      <a:miter lim="400000"/>
                    </a:lnT>
                    <a:solidFill>
                      <a:srgbClr val="FFFFFF"/>
                    </a:solidFill>
                  </a:tcPr>
                </a:tc>
              </a:tr>
              <a:tr h="552689">
                <a:tc>
                  <a:txBody>
                    <a:bodyPr/>
                    <a:lstStyle/>
                    <a:p>
                      <a:pPr defTabSz="609584">
                        <a:defRPr cap="none" sz="1800"/>
                      </a:pPr>
                      <a:r>
                        <a:rPr b="1" sz="1100">
                          <a:latin typeface="Arial"/>
                          <a:ea typeface="Arial"/>
                          <a:cs typeface="Arial"/>
                          <a:sym typeface="Arial"/>
                        </a:rPr>
                        <a:t>Gesicherte Personen</a:t>
                      </a:r>
                    </a:p>
                  </a:txBody>
                  <a:tcPr marL="45720" marR="45720" marT="45720" marB="45720" anchor="ctr" anchorCtr="0" horzOverflow="overflow">
                    <a:solidFill>
                      <a:srgbClr val="CCE8DE"/>
                    </a:solidFill>
                  </a:tcPr>
                </a:tc>
                <a:tc>
                  <a:txBody>
                    <a:bodyPr/>
                    <a:lstStyle/>
                    <a:p>
                      <a:pPr defTabSz="609584">
                        <a:defRPr cap="none" sz="1800"/>
                      </a:pPr>
                      <a:r>
                        <a:rPr sz="1100">
                          <a:latin typeface="Arial"/>
                          <a:ea typeface="Arial"/>
                          <a:cs typeface="Arial"/>
                          <a:sym typeface="Arial"/>
                        </a:rPr>
                        <a:t>Erwerbstätige und Familienangehörige</a:t>
                      </a:r>
                    </a:p>
                  </a:txBody>
                  <a:tcPr marL="45720" marR="45720" marT="45720" marB="45720" anchor="ctr" anchorCtr="0" horzOverflow="overflow">
                    <a:solidFill>
                      <a:srgbClr val="CCE8DE"/>
                    </a:solidFill>
                  </a:tcPr>
                </a:tc>
                <a:tc>
                  <a:txBody>
                    <a:bodyPr/>
                    <a:lstStyle/>
                    <a:p>
                      <a:pPr defTabSz="609584">
                        <a:defRPr cap="none" sz="1800"/>
                      </a:pPr>
                      <a:r>
                        <a:rPr sz="1100">
                          <a:latin typeface="Arial"/>
                          <a:ea typeface="Arial"/>
                          <a:cs typeface="Arial"/>
                          <a:sym typeface="Arial"/>
                        </a:rPr>
                        <a:t>gesamte Bevölkerung</a:t>
                      </a:r>
                    </a:p>
                  </a:txBody>
                  <a:tcPr marL="45720" marR="45720" marT="45720" marB="45720" anchor="ctr" anchorCtr="0" horzOverflow="overflow">
                    <a:solidFill>
                      <a:srgbClr val="CCE8DE"/>
                    </a:solidFill>
                  </a:tcPr>
                </a:tc>
              </a:tr>
              <a:tr h="552689">
                <a:tc>
                  <a:txBody>
                    <a:bodyPr/>
                    <a:lstStyle/>
                    <a:p>
                      <a:pPr defTabSz="609584">
                        <a:defRPr cap="none" sz="1800"/>
                      </a:pPr>
                      <a:r>
                        <a:rPr b="1" sz="1100">
                          <a:latin typeface="Arial"/>
                          <a:ea typeface="Arial"/>
                          <a:cs typeface="Arial"/>
                          <a:sym typeface="Arial"/>
                        </a:rPr>
                        <a:t>Mittelherkunft</a:t>
                      </a:r>
                    </a:p>
                  </a:txBody>
                  <a:tcPr marL="45720" marR="45720" marT="45720" marB="45720" anchor="ctr" anchorCtr="0" horzOverflow="overflow">
                    <a:solidFill>
                      <a:srgbClr val="FFFFFF"/>
                    </a:solidFill>
                  </a:tcPr>
                </a:tc>
                <a:tc>
                  <a:txBody>
                    <a:bodyPr/>
                    <a:lstStyle/>
                    <a:p>
                      <a:pPr defTabSz="609584">
                        <a:defRPr cap="none" sz="1800"/>
                      </a:pPr>
                      <a:r>
                        <a:rPr sz="1100">
                          <a:latin typeface="Arial"/>
                          <a:ea typeface="Arial"/>
                          <a:cs typeface="Arial"/>
                          <a:sym typeface="Arial"/>
                        </a:rPr>
                        <a:t>einkommensabhängige Beiträge</a:t>
                      </a:r>
                    </a:p>
                  </a:txBody>
                  <a:tcPr marL="45720" marR="45720" marT="45720" marB="45720" anchor="ctr" anchorCtr="0" horzOverflow="overflow">
                    <a:solidFill>
                      <a:srgbClr val="FFFFFF"/>
                    </a:solidFill>
                  </a:tcPr>
                </a:tc>
                <a:tc>
                  <a:txBody>
                    <a:bodyPr/>
                    <a:lstStyle/>
                    <a:p>
                      <a:pPr defTabSz="609584">
                        <a:defRPr cap="none" sz="1800"/>
                      </a:pPr>
                      <a:r>
                        <a:rPr sz="1100">
                          <a:latin typeface="Arial"/>
                          <a:ea typeface="Arial"/>
                          <a:cs typeface="Arial"/>
                          <a:sym typeface="Arial"/>
                        </a:rPr>
                        <a:t>Steuern</a:t>
                      </a:r>
                    </a:p>
                  </a:txBody>
                  <a:tcPr marL="45720" marR="45720" marT="45720" marB="45720" anchor="ctr" anchorCtr="0" horzOverflow="overflow">
                    <a:solidFill>
                      <a:srgbClr val="FFFFFF"/>
                    </a:solidFill>
                  </a:tcPr>
                </a:tc>
              </a:tr>
              <a:tr h="552689">
                <a:tc>
                  <a:txBody>
                    <a:bodyPr/>
                    <a:lstStyle/>
                    <a:p>
                      <a:pPr defTabSz="609584">
                        <a:defRPr cap="none" sz="1800"/>
                      </a:pPr>
                      <a:r>
                        <a:rPr b="1" sz="1100">
                          <a:latin typeface="Arial"/>
                          <a:ea typeface="Arial"/>
                          <a:cs typeface="Arial"/>
                          <a:sym typeface="Arial"/>
                        </a:rPr>
                        <a:t>Mittelverwendung</a:t>
                      </a:r>
                    </a:p>
                  </a:txBody>
                  <a:tcPr marL="45720" marR="45720" marT="45720" marB="45720" anchor="ctr" anchorCtr="0" horzOverflow="overflow">
                    <a:solidFill>
                      <a:srgbClr val="CCE8DE"/>
                    </a:solidFill>
                  </a:tcPr>
                </a:tc>
                <a:tc>
                  <a:txBody>
                    <a:bodyPr/>
                    <a:lstStyle/>
                    <a:p>
                      <a:pPr defTabSz="609584">
                        <a:defRPr cap="none" sz="1800"/>
                      </a:pPr>
                      <a:r>
                        <a:rPr sz="1100">
                          <a:latin typeface="Arial"/>
                          <a:ea typeface="Arial"/>
                          <a:cs typeface="Arial"/>
                          <a:sym typeface="Arial"/>
                        </a:rPr>
                        <a:t>Geldleistungen basieren in der Regel auf Einkommenshöhe</a:t>
                      </a:r>
                    </a:p>
                  </a:txBody>
                  <a:tcPr marL="45720" marR="45720" marT="45720" marB="45720" anchor="ctr" anchorCtr="0" horzOverflow="overflow">
                    <a:solidFill>
                      <a:srgbClr val="CCE8DE"/>
                    </a:solidFill>
                  </a:tcPr>
                </a:tc>
                <a:tc>
                  <a:txBody>
                    <a:bodyPr/>
                    <a:lstStyle/>
                    <a:p>
                      <a:pPr defTabSz="609584">
                        <a:defRPr cap="none" sz="1800"/>
                      </a:pPr>
                      <a:r>
                        <a:rPr sz="1100">
                          <a:latin typeface="Arial"/>
                          <a:ea typeface="Arial"/>
                          <a:cs typeface="Arial"/>
                          <a:sym typeface="Arial"/>
                        </a:rPr>
                        <a:t>einheitliche Leistungen</a:t>
                      </a:r>
                    </a:p>
                  </a:txBody>
                  <a:tcPr marL="45720" marR="45720" marT="45720" marB="45720" anchor="ctr" anchorCtr="0" horzOverflow="overflow">
                    <a:solidFill>
                      <a:srgbClr val="CCE8DE"/>
                    </a:solidFill>
                  </a:tcPr>
                </a:tc>
              </a:tr>
              <a:tr h="552689">
                <a:tc>
                  <a:txBody>
                    <a:bodyPr/>
                    <a:lstStyle/>
                    <a:p>
                      <a:pPr defTabSz="609584">
                        <a:defRPr cap="none" sz="1800"/>
                      </a:pPr>
                      <a:r>
                        <a:rPr b="1" sz="1100">
                          <a:latin typeface="Arial"/>
                          <a:ea typeface="Arial"/>
                          <a:cs typeface="Arial"/>
                          <a:sym typeface="Arial"/>
                        </a:rPr>
                        <a:t>Verwaltung</a:t>
                      </a:r>
                    </a:p>
                  </a:txBody>
                  <a:tcPr marL="45720" marR="45720" marT="45720" marB="45720" anchor="ctr" anchorCtr="0" horzOverflow="overflow">
                    <a:solidFill>
                      <a:srgbClr val="FFFFFF"/>
                    </a:solidFill>
                  </a:tcPr>
                </a:tc>
                <a:tc>
                  <a:txBody>
                    <a:bodyPr/>
                    <a:lstStyle/>
                    <a:p>
                      <a:pPr defTabSz="609584">
                        <a:defRPr cap="none" sz="1800"/>
                      </a:pPr>
                      <a:r>
                        <a:rPr sz="1100">
                          <a:latin typeface="Arial"/>
                          <a:ea typeface="Arial"/>
                          <a:cs typeface="Arial"/>
                          <a:sym typeface="Arial"/>
                        </a:rPr>
                        <a:t>durch Selbstverwaltung (Sozialversicherung)</a:t>
                      </a:r>
                    </a:p>
                  </a:txBody>
                  <a:tcPr marL="45720" marR="45720" marT="45720" marB="45720" anchor="ctr" anchorCtr="0" horzOverflow="overflow">
                    <a:solidFill>
                      <a:srgbClr val="FFFFFF"/>
                    </a:solidFill>
                  </a:tcPr>
                </a:tc>
                <a:tc>
                  <a:txBody>
                    <a:bodyPr/>
                    <a:lstStyle/>
                    <a:p>
                      <a:pPr defTabSz="609584">
                        <a:defRPr cap="none" sz="1800"/>
                      </a:pPr>
                      <a:r>
                        <a:rPr sz="1100">
                          <a:latin typeface="Arial"/>
                          <a:ea typeface="Arial"/>
                          <a:cs typeface="Arial"/>
                          <a:sym typeface="Arial"/>
                        </a:rPr>
                        <a:t>durch den Staat</a:t>
                      </a:r>
                    </a:p>
                  </a:txBody>
                  <a:tcPr marL="45720" marR="45720" marT="45720" marB="45720" anchor="ctr" anchorCtr="0" horzOverflow="overflow">
                    <a:solidFill>
                      <a:srgbClr val="FFFFFF"/>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1"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2" name="Titel 3"/>
          <p:cNvSpPr txBox="1"/>
          <p:nvPr>
            <p:ph type="body" idx="21"/>
          </p:nvPr>
        </p:nvSpPr>
        <p:spPr>
          <a:xfrm>
            <a:off x="527038" y="830262"/>
            <a:ext cx="7921625" cy="876566"/>
          </a:xfrm>
          <a:prstGeom prst="rect">
            <a:avLst/>
          </a:prstGeom>
        </p:spPr>
        <p:txBody>
          <a:bodyPr/>
          <a:lstStyle/>
          <a:p>
            <a:pPr/>
            <a:r>
              <a:t>Mischfinanzierung in Österreich</a:t>
            </a:r>
          </a:p>
        </p:txBody>
      </p:sp>
      <p:pic>
        <p:nvPicPr>
          <p:cNvPr id="63" name="SEK2-Unterricht-Vertiefungsmodul2-PPT-Seite5.png" descr="SEK2-Unterricht-Vertiefungsmodul2-PPT-Seite5.png"/>
          <p:cNvPicPr>
            <a:picLocks noChangeAspect="1"/>
          </p:cNvPicPr>
          <p:nvPr/>
        </p:nvPicPr>
        <p:blipFill>
          <a:blip r:embed="rId3">
            <a:extLst/>
          </a:blip>
          <a:stretch>
            <a:fillRect/>
          </a:stretch>
        </p:blipFill>
        <p:spPr>
          <a:xfrm>
            <a:off x="812273" y="2287370"/>
            <a:ext cx="7351156" cy="1409623"/>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67"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68" name="Titel 3"/>
          <p:cNvSpPr txBox="1"/>
          <p:nvPr>
            <p:ph type="body" idx="21"/>
          </p:nvPr>
        </p:nvSpPr>
        <p:spPr>
          <a:prstGeom prst="rect">
            <a:avLst/>
          </a:prstGeom>
        </p:spPr>
        <p:txBody>
          <a:bodyPr/>
          <a:lstStyle/>
          <a:p>
            <a:pPr/>
            <a:r>
              <a:t>Finanzierungssysteme in Österreich </a:t>
            </a:r>
          </a:p>
          <a:p>
            <a:pPr/>
            <a:r>
              <a:t>und anderen Staaten</a:t>
            </a:r>
          </a:p>
        </p:txBody>
      </p:sp>
      <p:pic>
        <p:nvPicPr>
          <p:cNvPr id="69" name="SEK2-Unterricht-Vertiefungsmodul2-PPT-Seite6.png" descr="SEK2-Unterricht-Vertiefungsmodul2-PPT-Seite6.png"/>
          <p:cNvPicPr>
            <a:picLocks noChangeAspect="1"/>
          </p:cNvPicPr>
          <p:nvPr/>
        </p:nvPicPr>
        <p:blipFill>
          <a:blip r:embed="rId3">
            <a:extLst/>
          </a:blip>
          <a:srcRect l="0" t="6467" r="0" b="0"/>
          <a:stretch>
            <a:fillRect/>
          </a:stretch>
        </p:blipFill>
        <p:spPr>
          <a:xfrm>
            <a:off x="3792895" y="1323900"/>
            <a:ext cx="3744163" cy="3830121"/>
          </a:xfrm>
          <a:prstGeom prst="rect">
            <a:avLst/>
          </a:prstGeom>
          <a:ln w="12700">
            <a:miter lim="400000"/>
          </a:ln>
        </p:spPr>
      </p:pic>
      <p:sp>
        <p:nvSpPr>
          <p:cNvPr id="70" name="Zusammensetzung der öffentlichen Gesundheitsfinanzierung in % der gesamten Gesundheitsausgaben, 2014"/>
          <p:cNvSpPr txBox="1"/>
          <p:nvPr>
            <p:ph type="body" sz="quarter" idx="4294967295"/>
          </p:nvPr>
        </p:nvSpPr>
        <p:spPr>
          <a:xfrm>
            <a:off x="485654" y="2181719"/>
            <a:ext cx="2804440" cy="1137645"/>
          </a:xfrm>
          <a:prstGeom prst="rect">
            <a:avLst/>
          </a:prstGeom>
        </p:spPr>
        <p:txBody>
          <a:bodyPr/>
          <a:lstStyle>
            <a:lvl1pPr marL="0" indent="0" defTabSz="359999">
              <a:spcBef>
                <a:spcPts val="300"/>
              </a:spcBef>
              <a:buClrTx/>
              <a:buSzTx/>
              <a:buNone/>
              <a:defRPr sz="1400">
                <a:latin typeface="Arial"/>
                <a:ea typeface="Arial"/>
                <a:cs typeface="Arial"/>
                <a:sym typeface="Arial"/>
              </a:defRPr>
            </a:lvl1pPr>
          </a:lstStyle>
          <a:p>
            <a:pPr/>
            <a:r>
              <a:t>Zusammensetzung der öffentlichen Gesundheitsfinanzierung in % der gesamten Gesundheitsausgaben, 2014</a:t>
            </a:r>
          </a:p>
        </p:txBody>
      </p:sp>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74"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75" name="Titel 3"/>
          <p:cNvSpPr txBox="1"/>
          <p:nvPr>
            <p:ph type="body" idx="21"/>
          </p:nvPr>
        </p:nvSpPr>
        <p:spPr>
          <a:prstGeom prst="rect">
            <a:avLst/>
          </a:prstGeom>
        </p:spPr>
        <p:txBody>
          <a:bodyPr/>
          <a:lstStyle/>
          <a:p>
            <a:pPr/>
            <a:r>
              <a:t>Finanzierungsströme der </a:t>
            </a:r>
          </a:p>
          <a:p>
            <a:pPr/>
            <a:r>
              <a:t>österreichischen Gesundheitsversorgung</a:t>
            </a:r>
          </a:p>
        </p:txBody>
      </p:sp>
      <p:pic>
        <p:nvPicPr>
          <p:cNvPr id="76" name="SEK2-Unterricht-Vertiefungsmodul2-PPT-Seite7.png" descr="SEK2-Unterricht-Vertiefungsmodul2-PPT-Seite7.png"/>
          <p:cNvPicPr>
            <a:picLocks noChangeAspect="1"/>
          </p:cNvPicPr>
          <p:nvPr/>
        </p:nvPicPr>
        <p:blipFill>
          <a:blip r:embed="rId3">
            <a:extLst/>
          </a:blip>
          <a:stretch>
            <a:fillRect/>
          </a:stretch>
        </p:blipFill>
        <p:spPr>
          <a:xfrm>
            <a:off x="1254492" y="1575434"/>
            <a:ext cx="6466718" cy="360211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0"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81" name="Titel 3"/>
          <p:cNvSpPr txBox="1"/>
          <p:nvPr>
            <p:ph type="body" idx="21"/>
          </p:nvPr>
        </p:nvSpPr>
        <p:spPr>
          <a:prstGeom prst="rect">
            <a:avLst/>
          </a:prstGeom>
        </p:spPr>
        <p:txBody>
          <a:bodyPr/>
          <a:lstStyle/>
          <a:p>
            <a:pPr/>
            <a:r>
              <a:t>Sozialversicherungsbeiträge</a:t>
            </a:r>
          </a:p>
        </p:txBody>
      </p:sp>
      <p:pic>
        <p:nvPicPr>
          <p:cNvPr id="82" name="SV-erleben_Vater-Einkommensnachweis.png" descr="SV-erleben_Vater-Einkommensnachweis.png"/>
          <p:cNvPicPr>
            <a:picLocks noChangeAspect="1"/>
          </p:cNvPicPr>
          <p:nvPr/>
        </p:nvPicPr>
        <p:blipFill>
          <a:blip r:embed="rId3">
            <a:extLst/>
          </a:blip>
          <a:stretch>
            <a:fillRect/>
          </a:stretch>
        </p:blipFill>
        <p:spPr>
          <a:xfrm>
            <a:off x="320792" y="1392776"/>
            <a:ext cx="4096542" cy="3778761"/>
          </a:xfrm>
          <a:prstGeom prst="rect">
            <a:avLst/>
          </a:prstGeom>
          <a:ln w="12700">
            <a:miter lim="400000"/>
          </a:ln>
        </p:spPr>
      </p:pic>
      <p:sp>
        <p:nvSpPr>
          <p:cNvPr id="83" name="Inhaltsplatzhalter 1"/>
          <p:cNvSpPr txBox="1"/>
          <p:nvPr>
            <p:ph type="body" sz="half" idx="4294967295"/>
          </p:nvPr>
        </p:nvSpPr>
        <p:spPr>
          <a:xfrm>
            <a:off x="4906704" y="1720848"/>
            <a:ext cx="3705991" cy="3709990"/>
          </a:xfrm>
          <a:prstGeom prst="rect">
            <a:avLst/>
          </a:prstGeom>
        </p:spPr>
        <p:txBody>
          <a:bodyPr/>
          <a:lstStyle/>
          <a:p>
            <a:pPr marL="0" indent="0" defTabSz="359999">
              <a:spcBef>
                <a:spcPts val="300"/>
              </a:spcBef>
              <a:buClrTx/>
              <a:buSzTx/>
              <a:buNone/>
              <a:defRPr b="1" sz="1400">
                <a:solidFill>
                  <a:srgbClr val="008E5C"/>
                </a:solidFill>
                <a:latin typeface="Arial"/>
                <a:ea typeface="Arial"/>
                <a:cs typeface="Arial"/>
                <a:sym typeface="Arial"/>
              </a:defRPr>
            </a:pPr>
            <a:r>
              <a:t>Das Prinzip der Abrechnung</a:t>
            </a:r>
          </a:p>
          <a:p>
            <a:pPr marL="0" indent="0" defTabSz="359999">
              <a:spcBef>
                <a:spcPts val="300"/>
              </a:spcBef>
              <a:buClrTx/>
              <a:buSzTx/>
              <a:buNone/>
              <a:defRPr sz="1400">
                <a:latin typeface="Arial"/>
                <a:ea typeface="Arial"/>
                <a:cs typeface="Arial"/>
                <a:sym typeface="Arial"/>
              </a:defRPr>
            </a:pPr>
          </a:p>
          <a:p>
            <a:pPr marL="0" indent="0" defTabSz="914400">
              <a:spcBef>
                <a:spcPts val="0"/>
              </a:spcBef>
              <a:buClrTx/>
              <a:buSzTx/>
              <a:buNone/>
              <a:defRPr b="1" sz="1500">
                <a:latin typeface="Arial"/>
                <a:ea typeface="Arial"/>
                <a:cs typeface="Arial"/>
                <a:sym typeface="Arial"/>
              </a:defRPr>
            </a:pPr>
            <a:r>
              <a:t>Bruttobezug – Abzüge = Nettobezug</a:t>
            </a:r>
          </a:p>
          <a:p>
            <a:pPr marL="0" indent="0" defTabSz="914400">
              <a:spcBef>
                <a:spcPts val="0"/>
              </a:spcBef>
              <a:buClrTx/>
              <a:buSzTx/>
              <a:buNone/>
              <a:defRPr b="1" sz="1500">
                <a:latin typeface="Arial"/>
                <a:ea typeface="Arial"/>
                <a:cs typeface="Arial"/>
                <a:sym typeface="Arial"/>
              </a:defRPr>
            </a:pPr>
          </a:p>
          <a:p>
            <a:pPr marL="0" indent="0" defTabSz="914400">
              <a:spcBef>
                <a:spcPts val="0"/>
              </a:spcBef>
              <a:buClrTx/>
              <a:buSzTx/>
              <a:buNone/>
              <a:defRPr sz="1200">
                <a:latin typeface="Arial"/>
                <a:ea typeface="Arial"/>
                <a:cs typeface="Arial"/>
                <a:sym typeface="Arial"/>
              </a:defRPr>
            </a:pPr>
            <a:r>
              <a:t>Abzüge: Sozialversicherungsbeiträge, Lohnsteuer etc.</a:t>
            </a:r>
          </a:p>
        </p:txBody>
      </p:sp>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87" name="Foliennummernplatzhalter 2"/>
          <p:cNvSpPr txBox="1"/>
          <p:nvPr>
            <p:ph type="sldNum" sz="quarter" idx="2"/>
          </p:nvPr>
        </p:nvSpPr>
        <p:spPr>
          <a:xfrm>
            <a:off x="462406" y="5477601"/>
            <a:ext cx="127001" cy="12700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88" name="Titel 3"/>
          <p:cNvSpPr txBox="1"/>
          <p:nvPr>
            <p:ph type="body" idx="21"/>
          </p:nvPr>
        </p:nvSpPr>
        <p:spPr>
          <a:prstGeom prst="rect">
            <a:avLst/>
          </a:prstGeom>
        </p:spPr>
        <p:txBody>
          <a:bodyPr/>
          <a:lstStyle/>
          <a:p>
            <a:pPr/>
            <a:r>
              <a:t>Sozialversicherungsbeiträge</a:t>
            </a:r>
          </a:p>
        </p:txBody>
      </p:sp>
      <p:pic>
        <p:nvPicPr>
          <p:cNvPr id="89" name="Gehaltsabrechnung_Beispiel-Elisabeth-Vogel.pdf" descr="Gehaltsabrechnung_Beispiel-Elisabeth-Vogel.pdf"/>
          <p:cNvPicPr>
            <a:picLocks noChangeAspect="1"/>
          </p:cNvPicPr>
          <p:nvPr/>
        </p:nvPicPr>
        <p:blipFill>
          <a:blip r:embed="rId3">
            <a:extLst/>
          </a:blip>
          <a:stretch>
            <a:fillRect/>
          </a:stretch>
        </p:blipFill>
        <p:spPr>
          <a:xfrm>
            <a:off x="4414677" y="1312118"/>
            <a:ext cx="4040252" cy="5715001"/>
          </a:xfrm>
          <a:prstGeom prst="rect">
            <a:avLst/>
          </a:prstGeom>
          <a:ln w="12700">
            <a:miter lim="400000"/>
          </a:ln>
        </p:spPr>
      </p:pic>
      <p:pic>
        <p:nvPicPr>
          <p:cNvPr id="90" name="Gehaltsabrechnung_Beispiel-Paul-Vogel.pdf" descr="Gehaltsabrechnung_Beispiel-Paul-Vogel.pdf"/>
          <p:cNvPicPr>
            <a:picLocks noChangeAspect="1"/>
          </p:cNvPicPr>
          <p:nvPr/>
        </p:nvPicPr>
        <p:blipFill>
          <a:blip r:embed="rId4">
            <a:extLst/>
          </a:blip>
          <a:stretch>
            <a:fillRect/>
          </a:stretch>
        </p:blipFill>
        <p:spPr>
          <a:xfrm>
            <a:off x="520772" y="1312118"/>
            <a:ext cx="4040252" cy="5715001"/>
          </a:xfrm>
          <a:prstGeom prst="rect">
            <a:avLst/>
          </a:prstGeom>
          <a:ln w="12700">
            <a:miter lim="400000"/>
          </a:ln>
        </p:spPr>
      </p:pic>
      <p:sp>
        <p:nvSpPr>
          <p:cNvPr id="91" name="Lohn/Gehaltsabrechnung von Papa Vogel"/>
          <p:cNvSpPr txBox="1"/>
          <p:nvPr>
            <p:ph type="body" sz="half" idx="4294967295"/>
          </p:nvPr>
        </p:nvSpPr>
        <p:spPr>
          <a:xfrm>
            <a:off x="771404" y="1365248"/>
            <a:ext cx="3589788" cy="3709990"/>
          </a:xfrm>
          <a:prstGeom prst="rect">
            <a:avLst/>
          </a:prstGeom>
        </p:spPr>
        <p:txBody>
          <a:bodyPr/>
          <a:lstStyle/>
          <a:p>
            <a:pPr marL="0" indent="0" defTabSz="359999">
              <a:spcBef>
                <a:spcPts val="300"/>
              </a:spcBef>
              <a:buClrTx/>
              <a:buSzTx/>
              <a:buNone/>
              <a:defRPr b="1" sz="1400">
                <a:solidFill>
                  <a:srgbClr val="008E5C"/>
                </a:solidFill>
                <a:latin typeface="Arial"/>
                <a:ea typeface="Arial"/>
                <a:cs typeface="Arial"/>
                <a:sym typeface="Arial"/>
              </a:defRPr>
            </a:pPr>
            <a:r>
              <a:t>Lohn/Gehaltsabrechnung von Papa Vogel</a:t>
            </a:r>
          </a:p>
          <a:p>
            <a:pPr marL="0" indent="0" defTabSz="359999">
              <a:spcBef>
                <a:spcPts val="300"/>
              </a:spcBef>
              <a:buClrTx/>
              <a:buSzTx/>
              <a:buNone/>
              <a:defRPr sz="1400">
                <a:latin typeface="Arial"/>
                <a:ea typeface="Arial"/>
                <a:cs typeface="Arial"/>
                <a:sym typeface="Arial"/>
              </a:defRPr>
            </a:pPr>
          </a:p>
        </p:txBody>
      </p:sp>
      <p:sp>
        <p:nvSpPr>
          <p:cNvPr id="92" name="Lohn/Gehaltsabrechnung von Mama Vogel"/>
          <p:cNvSpPr txBox="1"/>
          <p:nvPr/>
        </p:nvSpPr>
        <p:spPr>
          <a:xfrm>
            <a:off x="4642300" y="1365248"/>
            <a:ext cx="3691338" cy="370999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defTabSz="359999">
              <a:spcBef>
                <a:spcPts val="300"/>
              </a:spcBef>
              <a:defRPr b="1" sz="1400">
                <a:solidFill>
                  <a:srgbClr val="008E5C"/>
                </a:solidFill>
                <a:latin typeface="Arial"/>
                <a:ea typeface="Arial"/>
                <a:cs typeface="Arial"/>
                <a:sym typeface="Arial"/>
              </a:defRPr>
            </a:pPr>
            <a:r>
              <a:t>Lohn/Gehaltsabrechnung von Mama Vogel</a:t>
            </a:r>
          </a:p>
          <a:p>
            <a:pPr defTabSz="359999">
              <a:spcBef>
                <a:spcPts val="300"/>
              </a:spcBef>
              <a:defRPr sz="1400">
                <a:latin typeface="Arial"/>
                <a:ea typeface="Arial"/>
                <a:cs typeface="Arial"/>
                <a:sym typeface="Arial"/>
              </a:defRPr>
            </a:pPr>
          </a:p>
        </p:txBody>
      </p:sp>
    </p:spTree>
  </p:cSld>
  <p:clrMapOvr>
    <a:masterClrMapping/>
  </p:clrMapOvr>
  <mc:AlternateContent xmlns:mc="http://schemas.openxmlformats.org/markup-compatibility/2006">
    <mc:Choice xmlns:p14="http://schemas.microsoft.com/office/powerpoint/2010/main" Requires="p14">
      <p:transition spd="med" advClick="1" p14:dur="1000">
        <p:fade/>
      </p:transition>
    </mc:Choice>
    <mc:Fallback>
      <p:transition spd="med">
        <p:fade/>
      </p:transition>
    </mc:Fallback>
  </mc:AlternateContent>
</p:sld>
</file>

<file path=ppt/theme/theme1.xml><?xml version="1.0" encoding="utf-8"?>
<a:theme xmlns:a="http://schemas.openxmlformats.org/drawingml/2006/main" xmlns:r="http://schemas.openxmlformats.org/officeDocument/2006/relationships" name="WU 16:10">
  <a:themeElements>
    <a:clrScheme name="WU 16:10">
      <a:dk1>
        <a:srgbClr val="000000"/>
      </a:dk1>
      <a:lt1>
        <a:srgbClr val="FFFFFF"/>
      </a:lt1>
      <a:dk2>
        <a:srgbClr val="A7A7A7"/>
      </a:dk2>
      <a:lt2>
        <a:srgbClr val="535353"/>
      </a:lt2>
      <a:accent1>
        <a:srgbClr val="0096D3"/>
      </a:accent1>
      <a:accent2>
        <a:srgbClr val="002350"/>
      </a:accent2>
      <a:accent3>
        <a:srgbClr val="4B2582"/>
      </a:accent3>
      <a:accent4>
        <a:srgbClr val="457AA0"/>
      </a:accent4>
      <a:accent5>
        <a:srgbClr val="A592C0"/>
      </a:accent5>
      <a:accent6>
        <a:srgbClr val="80CFE9"/>
      </a:accent6>
      <a:hlink>
        <a:srgbClr val="0000FF"/>
      </a:hlink>
      <a:folHlink>
        <a:srgbClr val="FF00FF"/>
      </a:folHlink>
    </a:clrScheme>
    <a:fontScheme name="WU 16:10">
      <a:majorFont>
        <a:latin typeface="Helvetica"/>
        <a:ea typeface="Helvetica"/>
        <a:cs typeface="Helvetica"/>
      </a:majorFont>
      <a:minorFont>
        <a:latin typeface="Verdana"/>
        <a:ea typeface="Verdana"/>
        <a:cs typeface="Verdana"/>
      </a:minorFont>
    </a:fontScheme>
    <a:fmtScheme name="WU 16: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U 16:10">
  <a:themeElements>
    <a:clrScheme name="WU 16:10">
      <a:dk1>
        <a:srgbClr val="000000"/>
      </a:dk1>
      <a:lt1>
        <a:srgbClr val="FFFFFF"/>
      </a:lt1>
      <a:dk2>
        <a:srgbClr val="A7A7A7"/>
      </a:dk2>
      <a:lt2>
        <a:srgbClr val="535353"/>
      </a:lt2>
      <a:accent1>
        <a:srgbClr val="0096D3"/>
      </a:accent1>
      <a:accent2>
        <a:srgbClr val="002350"/>
      </a:accent2>
      <a:accent3>
        <a:srgbClr val="4B2582"/>
      </a:accent3>
      <a:accent4>
        <a:srgbClr val="457AA0"/>
      </a:accent4>
      <a:accent5>
        <a:srgbClr val="A592C0"/>
      </a:accent5>
      <a:accent6>
        <a:srgbClr val="80CFE9"/>
      </a:accent6>
      <a:hlink>
        <a:srgbClr val="0000FF"/>
      </a:hlink>
      <a:folHlink>
        <a:srgbClr val="FF00FF"/>
      </a:folHlink>
    </a:clrScheme>
    <a:fontScheme name="WU 16:10">
      <a:majorFont>
        <a:latin typeface="Helvetica"/>
        <a:ea typeface="Helvetica"/>
        <a:cs typeface="Helvetica"/>
      </a:majorFont>
      <a:minorFont>
        <a:latin typeface="Verdana"/>
        <a:ea typeface="Verdana"/>
        <a:cs typeface="Verdana"/>
      </a:minorFont>
    </a:fontScheme>
    <a:fmtScheme name="WU 16: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Verdan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