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x="9144000" cy="5715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CEF"/>
          </a:solidFill>
        </a:fill>
      </a:tcStyle>
    </a:wholeTbl>
    <a:band2H>
      <a:tcTxStyle b="def" i="def"/>
      <a:tcStyle>
        <a:tcBdr/>
        <a:fill>
          <a:solidFill>
            <a:srgbClr val="E6EE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CBD8"/>
          </a:solidFill>
        </a:fill>
      </a:tcStyle>
    </a:wholeTbl>
    <a:band2H>
      <a:tcTxStyle b="def" i="def"/>
      <a:tcStyle>
        <a:tcBdr/>
        <a:fill>
          <a:solidFill>
            <a:srgbClr val="E8E7EC"/>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7EDF6"/>
          </a:solidFill>
        </a:fill>
      </a:tcStyle>
    </a:wholeTbl>
    <a:band2H>
      <a:tcTxStyle b="def" i="def"/>
      <a:tcStyle>
        <a:tcBdr/>
        <a:fill>
          <a:solidFill>
            <a:srgbClr val="ECF6FB"/>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46" name="Shape 46"/>
          <p:cNvSpPr/>
          <p:nvPr>
            <p:ph type="sldImg"/>
          </p:nvPr>
        </p:nvSpPr>
        <p:spPr>
          <a:xfrm>
            <a:off x="1143000" y="685800"/>
            <a:ext cx="4572000" cy="3429000"/>
          </a:xfrm>
          <a:prstGeom prst="rect">
            <a:avLst/>
          </a:prstGeom>
        </p:spPr>
        <p:txBody>
          <a:bodyPr/>
          <a:lstStyle/>
          <a:p>
            <a:pPr/>
          </a:p>
        </p:txBody>
      </p:sp>
      <p:sp>
        <p:nvSpPr>
          <p:cNvPr id="47" name="Shape 4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Verdana"/>
      </a:defRPr>
    </a:lvl1pPr>
    <a:lvl2pPr indent="228600" latinLnBrk="0">
      <a:defRPr sz="1200">
        <a:latin typeface="+mj-lt"/>
        <a:ea typeface="+mj-ea"/>
        <a:cs typeface="+mj-cs"/>
        <a:sym typeface="Verdana"/>
      </a:defRPr>
    </a:lvl2pPr>
    <a:lvl3pPr indent="457200" latinLnBrk="0">
      <a:defRPr sz="1200">
        <a:latin typeface="+mj-lt"/>
        <a:ea typeface="+mj-ea"/>
        <a:cs typeface="+mj-cs"/>
        <a:sym typeface="Verdana"/>
      </a:defRPr>
    </a:lvl3pPr>
    <a:lvl4pPr indent="685800" latinLnBrk="0">
      <a:defRPr sz="1200">
        <a:latin typeface="+mj-lt"/>
        <a:ea typeface="+mj-ea"/>
        <a:cs typeface="+mj-cs"/>
        <a:sym typeface="Verdana"/>
      </a:defRPr>
    </a:lvl4pPr>
    <a:lvl5pPr indent="914400" latinLnBrk="0">
      <a:defRPr sz="1200">
        <a:latin typeface="+mj-lt"/>
        <a:ea typeface="+mj-ea"/>
        <a:cs typeface="+mj-cs"/>
        <a:sym typeface="Verdana"/>
      </a:defRPr>
    </a:lvl5pPr>
    <a:lvl6pPr indent="1143000" latinLnBrk="0">
      <a:defRPr sz="1200">
        <a:latin typeface="+mj-lt"/>
        <a:ea typeface="+mj-ea"/>
        <a:cs typeface="+mj-cs"/>
        <a:sym typeface="Verdana"/>
      </a:defRPr>
    </a:lvl6pPr>
    <a:lvl7pPr indent="1371600" latinLnBrk="0">
      <a:defRPr sz="1200">
        <a:latin typeface="+mj-lt"/>
        <a:ea typeface="+mj-ea"/>
        <a:cs typeface="+mj-cs"/>
        <a:sym typeface="Verdana"/>
      </a:defRPr>
    </a:lvl7pPr>
    <a:lvl8pPr indent="1600200" latinLnBrk="0">
      <a:defRPr sz="1200">
        <a:latin typeface="+mj-lt"/>
        <a:ea typeface="+mj-ea"/>
        <a:cs typeface="+mj-cs"/>
        <a:sym typeface="Verdana"/>
      </a:defRPr>
    </a:lvl8pPr>
    <a:lvl9pPr indent="1828800" latinLnBrk="0">
      <a:defRPr sz="1200">
        <a:latin typeface="+mj-lt"/>
        <a:ea typeface="+mj-ea"/>
        <a:cs typeface="+mj-cs"/>
        <a:sym typeface="Verdana"/>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 name="Shape 54"/>
          <p:cNvSpPr/>
          <p:nvPr>
            <p:ph type="sldImg"/>
          </p:nvPr>
        </p:nvSpPr>
        <p:spPr>
          <a:prstGeom prst="rect">
            <a:avLst/>
          </a:prstGeom>
        </p:spPr>
        <p:txBody>
          <a:bodyPr/>
          <a:lstStyle/>
          <a:p>
            <a:pPr/>
          </a:p>
        </p:txBody>
      </p:sp>
      <p:sp>
        <p:nvSpPr>
          <p:cNvPr id="55" name="Shape 55"/>
          <p:cNvSpPr/>
          <p:nvPr>
            <p:ph type="body" sz="quarter" idx="1"/>
          </p:nvPr>
        </p:nvSpPr>
        <p:spPr>
          <a:prstGeom prst="rect">
            <a:avLst/>
          </a:prstGeom>
        </p:spPr>
        <p:txBody>
          <a:bodyPr/>
          <a:lstStyle/>
          <a:p>
            <a:pPr>
              <a:defRPr b="1"/>
            </a:pPr>
            <a:r>
              <a:t>Einstieg</a:t>
            </a:r>
          </a:p>
          <a:p>
            <a:pPr/>
            <a:r>
              <a:t>Folgende Leitfrage wird an die SuS gestellt:</a:t>
            </a:r>
            <a:br/>
          </a:p>
          <a:p>
            <a:pPr/>
            <a:r>
              <a:t>Welche Situationen könnt ihr euch vorstellen, in der finanzielle Mittel in der Familie knapp werden könnten? </a:t>
            </a:r>
            <a:r>
              <a:rPr>
                <a:latin typeface="Wingdings"/>
                <a:ea typeface="Wingdings"/>
                <a:cs typeface="Wingdings"/>
                <a:sym typeface="Wingdings"/>
              </a:rPr>
              <a:t> </a:t>
            </a:r>
            <a:r>
              <a:t>Nennungen an der Tafel sammeln</a:t>
            </a:r>
          </a:p>
          <a:p>
            <a:pPr/>
          </a:p>
          <a:p>
            <a:pPr/>
            <a:r>
              <a:t>L clustert die Antworten der SuS an der Tafel entsprechend der Leistungsbereiche KV, UV, PV, (AV) und vervollständigt am Schluss das TB durch Einkreisen und entsprechende Überschriften.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0" name="Shape 110"/>
          <p:cNvSpPr/>
          <p:nvPr>
            <p:ph type="sldImg"/>
          </p:nvPr>
        </p:nvSpPr>
        <p:spPr>
          <a:prstGeom prst="rect">
            <a:avLst/>
          </a:prstGeom>
        </p:spPr>
        <p:txBody>
          <a:bodyPr/>
          <a:lstStyle/>
          <a:p>
            <a:pPr/>
          </a:p>
        </p:txBody>
      </p:sp>
      <p:sp>
        <p:nvSpPr>
          <p:cNvPr id="111" name="Shape 111"/>
          <p:cNvSpPr/>
          <p:nvPr>
            <p:ph type="body" sz="quarter" idx="1"/>
          </p:nvPr>
        </p:nvSpPr>
        <p:spPr>
          <a:prstGeom prst="rect">
            <a:avLst/>
          </a:prstGeom>
        </p:spPr>
        <p:txBody>
          <a:bodyPr/>
          <a:lstStyle/>
          <a:p>
            <a:pPr/>
            <a:r>
              <a:t>All jene, die zuvor als unselbstständig als Arbeiter und Angestellte tätig waren, sind bei der </a:t>
            </a:r>
            <a:r>
              <a:rPr b="1"/>
              <a:t>ÖGK krankenversichert </a:t>
            </a:r>
            <a:r>
              <a:t>und erhalten ihre </a:t>
            </a:r>
            <a:r>
              <a:rPr b="1"/>
              <a:t>Pension von der Pensionsversicherungsanstalt</a:t>
            </a:r>
            <a:r>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1" name="Shape 121"/>
          <p:cNvSpPr/>
          <p:nvPr>
            <p:ph type="sldImg"/>
          </p:nvPr>
        </p:nvSpPr>
        <p:spPr>
          <a:prstGeom prst="rect">
            <a:avLst/>
          </a:prstGeom>
        </p:spPr>
        <p:txBody>
          <a:bodyPr/>
          <a:lstStyle/>
          <a:p>
            <a:pPr/>
          </a:p>
        </p:txBody>
      </p:sp>
      <p:sp>
        <p:nvSpPr>
          <p:cNvPr id="122" name="Shape 122"/>
          <p:cNvSpPr/>
          <p:nvPr>
            <p:ph type="body" sz="quarter" idx="1"/>
          </p:nvPr>
        </p:nvSpPr>
        <p:spPr>
          <a:prstGeom prst="rect">
            <a:avLst/>
          </a:prstGeom>
        </p:spPr>
        <p:txBody>
          <a:bodyPr/>
          <a:lstStyle/>
          <a:p>
            <a:pPr/>
            <a:r>
              <a:t>Mustervorlage Tafelbild</a:t>
            </a:r>
          </a:p>
          <a:p>
            <a:pPr/>
          </a:p>
          <a:p>
            <a:pPr/>
            <a:r>
              <a:t>Der Baum kann auf die Tafel gezeichnet werden oder ausgeschnitten im Klassenraum aufgehängt werden (Kopiervorlage vergrößern und ausschneiden).</a:t>
            </a:r>
          </a:p>
          <a:p>
            <a:pPr/>
          </a:p>
          <a:p>
            <a:pPr/>
            <a:r>
              <a:t>Leitfrage: Was habt ihr in der Unterrichtseinheit gelernt?</a:t>
            </a:r>
          </a:p>
          <a:p>
            <a:pPr/>
          </a:p>
          <a:p>
            <a:pPr/>
            <a:r>
              <a:t>Jede SuS füllt ein Erfahrungsblatt aus und pinnt es auf den Baum.  L bespricht jedes einzelne Blatt nochmals kurz im Plenum.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2" name="Shape 62"/>
          <p:cNvSpPr/>
          <p:nvPr>
            <p:ph type="sldImg"/>
          </p:nvPr>
        </p:nvSpPr>
        <p:spPr>
          <a:prstGeom prst="rect">
            <a:avLst/>
          </a:prstGeom>
        </p:spPr>
        <p:txBody>
          <a:bodyPr/>
          <a:lstStyle/>
          <a:p>
            <a:pPr/>
          </a:p>
        </p:txBody>
      </p:sp>
      <p:sp>
        <p:nvSpPr>
          <p:cNvPr id="63" name="Shape 63"/>
          <p:cNvSpPr/>
          <p:nvPr>
            <p:ph type="body" sz="quarter" idx="1"/>
          </p:nvPr>
        </p:nvSpPr>
        <p:spPr>
          <a:prstGeom prst="rect">
            <a:avLst/>
          </a:prstGeom>
        </p:spPr>
        <p:txBody>
          <a:bodyPr/>
          <a:lstStyle/>
          <a:p>
            <a:pPr/>
            <a:r>
              <a:t>L erzählt Geschichte von Sebastian:</a:t>
            </a:r>
          </a:p>
          <a:p>
            <a:pPr/>
            <a:r>
              <a:t>Sebastian ist 17 Jahre alt und möchte sich ein wenig Geld dazu verdienen. Er überlegt deshalb, in den Ferien einen Sommerjob zu machen.</a:t>
            </a:r>
          </a:p>
          <a:p>
            <a:pPr/>
            <a:r>
              <a:t>Da Sebastian jedoch viele Interessen hat, kommen einige Aufgaben in Frage, die er im Sommer und vielleicht auch später, nach seiner Ausbildung übernehmen könnte:</a:t>
            </a:r>
          </a:p>
          <a:p>
            <a:pPr marL="171450" indent="-171450">
              <a:buSzPct val="100000"/>
              <a:buFont typeface="Symbol"/>
              <a:buChar char="-"/>
            </a:pPr>
            <a:r>
              <a:t>Er würde zum Beispiel gerne wissen, welche Tätigkeiten in einer Behörde anfallen und was dort an Arbeit zu erledigen ist.</a:t>
            </a:r>
          </a:p>
          <a:p>
            <a:pPr marL="171450" indent="-171450">
              <a:buSzPct val="100000"/>
              <a:buFont typeface="Symbol"/>
              <a:buChar char="-"/>
            </a:pPr>
            <a:r>
              <a:t>Da Sebastian eine Leidenschaft für Fotografie hat und immer und überall seine Profi-Kamera mit hat, könnte er sich durchaus vorstellen, später mal Fotograf zu werden und sein eigenes Fotostudio zu eröffnen.</a:t>
            </a:r>
          </a:p>
          <a:p>
            <a:pPr marL="171450" indent="-171450">
              <a:buSzPct val="100000"/>
              <a:buFont typeface="Symbol"/>
              <a:buChar char="-"/>
            </a:pPr>
            <a:r>
              <a:t>Da er handwerklich sehr geschickt ist, und seinem Papa immer wieder bei Arbeiten geholfen hat, würde er auch gerne mal einen Sommer lang auf einer Baustelle arbeiten und den Maurern helfen.</a:t>
            </a:r>
          </a:p>
          <a:p>
            <a:pPr marL="171450" indent="-171450">
              <a:buSzPct val="100000"/>
              <a:buFont typeface="Symbol"/>
              <a:buChar char="-"/>
            </a:pPr>
            <a:r>
              <a:t>Aktuell ist Sebastian Schüler und möchte ganz schnell seine Matura machen. Ob er danach ein Studium beginnt oder berufstätig wird, hat er noch nicht entschieden.</a:t>
            </a:r>
          </a:p>
          <a:p>
            <a:pPr marL="171450" indent="-171450">
              <a:buSzPct val="100000"/>
              <a:buFont typeface="Symbol"/>
              <a:buChar char="-"/>
              <a:defRPr>
                <a:solidFill>
                  <a:srgbClr val="FF0000"/>
                </a:solidFill>
              </a:defRPr>
            </a:pPr>
            <a:r>
              <a:t>Könnte er es eigentlich auch gleich so machen, dass er nach der Schule in Pension geht? Seine Oma ist ja schließlich auch in Pension.</a:t>
            </a:r>
          </a:p>
          <a:p>
            <a:pPr marL="171450" indent="-171450">
              <a:buSzPct val="100000"/>
              <a:buChar char="-"/>
            </a:pPr>
          </a:p>
          <a:p>
            <a:pPr>
              <a:defRPr b="1"/>
            </a:pPr>
            <a:r>
              <a:t>Je nachdem welche Tätigkeit er in Zukunft aufnimmt, ist er wo anders sozialversichert. Aber wer ist nun wo versichert?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 name="Shape 68"/>
          <p:cNvSpPr/>
          <p:nvPr>
            <p:ph type="sldImg"/>
          </p:nvPr>
        </p:nvSpPr>
        <p:spPr>
          <a:prstGeom prst="rect">
            <a:avLst/>
          </a:prstGeom>
        </p:spPr>
        <p:txBody>
          <a:bodyPr/>
          <a:lstStyle/>
          <a:p>
            <a:pPr/>
          </a:p>
        </p:txBody>
      </p:sp>
      <p:sp>
        <p:nvSpPr>
          <p:cNvPr id="69" name="Shape 69"/>
          <p:cNvSpPr/>
          <p:nvPr>
            <p:ph type="body" sz="quarter" idx="1"/>
          </p:nvPr>
        </p:nvSpPr>
        <p:spPr>
          <a:prstGeom prst="rect">
            <a:avLst/>
          </a:prstGeom>
        </p:spPr>
        <p:txBody>
          <a:bodyPr/>
          <a:lstStyle/>
          <a:p>
            <a:pPr/>
            <a:r>
              <a:t>L erläutert Organisationsstruktur:</a:t>
            </a:r>
          </a:p>
          <a:p>
            <a:pPr/>
          </a:p>
          <a:p>
            <a:pPr>
              <a:defRPr b="1"/>
            </a:pPr>
            <a:r>
              <a:t>Dachverband</a:t>
            </a:r>
            <a:r>
              <a:rPr b="0"/>
              <a:t>:</a:t>
            </a:r>
            <a:endParaRPr b="0"/>
          </a:p>
          <a:p>
            <a:pPr/>
            <a:r>
              <a:t>Es ist erkennbar, dass in der neuen Organisationsstruktur eine Dachorganisation vorhanden ist, welche den Namen „Dachverband der österreichischen Sozialversicherungsträger“ trägt. </a:t>
            </a:r>
          </a:p>
          <a:p>
            <a:pPr/>
            <a:r>
              <a:t>Der Dachverband hat strategische und operative Aufgaben sowie Dienstleistungsfunktionen.</a:t>
            </a:r>
            <a:br/>
            <a:r>
              <a:t>Grundsätzlich besteht die österreichische Sozialversicherung aus drei Versicherungssparten. Diese umfassen die Krankenversicherung, die Unfallversicherung und die Pensionsversicherung		.</a:t>
            </a:r>
          </a:p>
          <a:p>
            <a:pPr/>
          </a:p>
          <a:p>
            <a:pPr>
              <a:defRPr b="1"/>
            </a:pPr>
            <a:r>
              <a:t>Soziale Krankenversicherung:</a:t>
            </a:r>
          </a:p>
          <a:p>
            <a:pPr/>
            <a:r>
              <a:t>In den Leistungsbereich der sozialen Krankenversicherung fallen alle Versicherten und Familienangehörige, die keinen eigenen gesetzlichen Krankenversicherungsschutz haben.</a:t>
            </a:r>
          </a:p>
          <a:p>
            <a:pPr/>
            <a:r>
              <a:t>Beispiele für Leistungen der sozialen Krankenversicherung sind Sachleistungen bei Krankheit wie ärztliche Hilfe, Medikamente oder medizinische Rehabilitation. In Form von Geldleistungen ist das Krankengeld eine Leistung der sozialen Krankenversicherung. </a:t>
            </a:r>
          </a:p>
          <a:p>
            <a:pPr>
              <a:defRPr b="1"/>
            </a:pPr>
            <a:r>
              <a:t>Soziale Unfallversicherung:</a:t>
            </a:r>
          </a:p>
          <a:p>
            <a:pPr/>
            <a:r>
              <a:t>Der zweite Leistungsbereich der österreichischen Sozialversicherung umfasst die soziale Unfallversicherung. Diese ist eine Pflichtversicherung und beruht auf dem Solidaritätsprinzip. Der Vorteil dieses Systems liegt in der Bündelung aller Risiken. Es umfasst Klein-, Mittel- und Großunternehmen sowie öffentliche Einrichtungen, gefährliche und weniger gefährliche Branchen, Erwerbstätige und in Ausbildung stehende Personen.</a:t>
            </a:r>
          </a:p>
          <a:p>
            <a:pPr/>
            <a:r>
              <a:t>Beispiele für die Leistungen der sozialen Unfallversicherung sind die Verhütung von Arbeitsunfällen und Berufskrankheiten, sicherheitstechnische und arbeitsmedizinische Betreuung, Unfallheilbehandlungen, Rehabilitation sowie finanzielle Entschädigung und Entgeltfortzahlungszuschüsse nach einem Arbeitsunfall.</a:t>
            </a:r>
          </a:p>
          <a:p>
            <a:pPr>
              <a:defRPr b="1"/>
            </a:pPr>
            <a:r>
              <a:t>Soziale Pensionsversicherung:</a:t>
            </a:r>
          </a:p>
          <a:p>
            <a:pPr/>
            <a:r>
              <a:t>Der dritte Leistungsbereich der österreichischen Sozialversicherung umfasst die soziale Pensionsversicherung. Um eine Pension zu erhalten, müssen im Laufe eines Erwerbslebens Versicherungsmonate in genügender Anzahl erworben werden und bestimmte Anspruchsvoraussetzungen erfüllt sein. </a:t>
            </a:r>
          </a:p>
          <a:p>
            <a:pPr/>
            <a:r>
              <a:t>Beispiele für Leistungen von der sozialen Pensionsversicherung wären die Alterspension, vorzeitige Alterspension bei langer Versicherungsdauer, Hinterbliebenenpension sowie Maßnahmen der Rehabilitation und Gesundheitsvorsorge. </a:t>
            </a:r>
          </a:p>
          <a:p>
            <a:pPr>
              <a:defRPr b="1"/>
            </a:pPr>
          </a:p>
          <a:p>
            <a:pPr>
              <a:defRPr b="1"/>
            </a:pPr>
            <a:r>
              <a:t>Sozialversicherungsträger</a:t>
            </a:r>
          </a:p>
          <a:p>
            <a:pPr/>
            <a:r>
              <a:t>In der Struktur ist erkennbar, dass zwischen fünf Trägern unterschieden wird, welche unterschiedliche Leistungsbereiche der Sozialversicherung abdecken. Diese fünf Träger sind:</a:t>
            </a:r>
          </a:p>
          <a:p>
            <a:pPr marL="171450" indent="-171450">
              <a:buSzPct val="100000"/>
              <a:buFont typeface="Arial"/>
              <a:buChar char="•"/>
            </a:pPr>
            <a:r>
              <a:t>Österreichische Gesundheitskasse (ÖGK)</a:t>
            </a:r>
          </a:p>
          <a:p>
            <a:pPr marL="171450" indent="-171450">
              <a:buSzPct val="100000"/>
              <a:buFont typeface="Arial"/>
              <a:buChar char="•"/>
            </a:pPr>
            <a:r>
              <a:t>Allgemeine Unfallversicherungsanstalt (AUVA)</a:t>
            </a:r>
          </a:p>
          <a:p>
            <a:pPr marL="171450" indent="-171450">
              <a:buSzPct val="100000"/>
              <a:buFont typeface="Arial"/>
              <a:buChar char="•"/>
            </a:pPr>
            <a:r>
              <a:t>Pensionsversicherungsanstalt (PVA)</a:t>
            </a:r>
          </a:p>
          <a:p>
            <a:pPr marL="171450" indent="-171450">
              <a:buSzPct val="100000"/>
              <a:buFont typeface="Arial"/>
              <a:buChar char="•"/>
            </a:pPr>
            <a:r>
              <a:t>Sozialversicherung der Selbstständigen (SVS)</a:t>
            </a:r>
          </a:p>
          <a:p>
            <a:pPr marL="171450" indent="-171450">
              <a:buSzPct val="100000"/>
              <a:buFont typeface="Arial"/>
              <a:buChar char="•"/>
            </a:pPr>
            <a:r>
              <a:t>Versicherungsanstalt für den öffentlichen Dienst, Eisenbahnen und Bergbau (BVAEB)</a:t>
            </a:r>
          </a:p>
          <a:p>
            <a:pPr/>
            <a:r>
              <a:t>Die einzelnen Träger nehmen jeweils spezifische Versicherungssparten wahr und betreuen bestimmte Gruppen von Versicherten, wie zum Beispiel Selbstständige, öffentlich Bedienstete oder Dienstnehmer/innen. Es gibt Träger, die eine Sparte betreuen, wie die Österreichische Gesundheitskasse, die ausschließlich die soziale Krankenversicherung abdeckt. Ein Mehrsparten-Träger ist beispielsweise die Sozialversicherung der Selbstständigen. Sie administriert alle drei Sparten, also die Krankenversicherung, Unfallversicherung sowie die Pensionsversicherung.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4" name="Shape 74"/>
          <p:cNvSpPr/>
          <p:nvPr>
            <p:ph type="sldImg"/>
          </p:nvPr>
        </p:nvSpPr>
        <p:spPr>
          <a:prstGeom prst="rect">
            <a:avLst/>
          </a:prstGeom>
        </p:spPr>
        <p:txBody>
          <a:bodyPr/>
          <a:lstStyle/>
          <a:p>
            <a:pPr/>
          </a:p>
        </p:txBody>
      </p:sp>
      <p:sp>
        <p:nvSpPr>
          <p:cNvPr id="75" name="Shape 75"/>
          <p:cNvSpPr/>
          <p:nvPr>
            <p:ph type="body" sz="quarter" idx="1"/>
          </p:nvPr>
        </p:nvSpPr>
        <p:spPr>
          <a:prstGeom prst="rect">
            <a:avLst/>
          </a:prstGeom>
        </p:spPr>
        <p:txBody>
          <a:bodyPr/>
          <a:lstStyle/>
          <a:p>
            <a:pPr/>
            <a:r>
              <a:t>L erläutert die Aufgabenbereiche der 3 Versicherungssparten:</a:t>
            </a:r>
          </a:p>
          <a:p>
            <a:pPr/>
            <a:r>
              <a:t>Die soziale Krankenversicherung erbringt eine Vielzahl an Leistungen, die – anders als ihr Name suggeriert – nicht nur Angebote für kranke Menschen umfassen. Im Kern hat die soziale Krankenversicherung drei Aufgabenbereiche:</a:t>
            </a:r>
          </a:p>
          <a:p>
            <a:pPr>
              <a:defRPr b="1"/>
            </a:pPr>
            <a:r>
              <a:t>Gesundheitsförderung und Prävention</a:t>
            </a:r>
            <a:br/>
            <a:r>
              <a:rPr b="0"/>
              <a:t>Auch gesunde Menschen profitieren von der Krankenversicherung, um ein gesundheitsförderliches Verhalten im Alltag zu integrieren und die Gesundheitskompetenz zu stärken. Beispiel: Vorsorgeuntersuchungen für Erwachsene und Jugendlichenuntersuchungen für Lehrlinge</a:t>
            </a:r>
          </a:p>
          <a:p>
            <a:pPr>
              <a:defRPr b="1"/>
            </a:pPr>
            <a:r>
              <a:t>Krankenbehandlung</a:t>
            </a:r>
          </a:p>
          <a:p>
            <a:pPr/>
            <a:r>
              <a:t>Kranke Personen können sich an Haus- und Fachärzte wenden, werden in Krankenanstalten behandelt oder erhalten Medikamente gegen einen geringen Kostenbeitrag (Rezeptgebühr) in der Apotheke. Darüber hinaus erhalten Patient/innen Heilbehelfe und Hilfsmittel. Das sind beispielsweise Rollstühle, Sehbehelfe, Schuheinlagen oder Prothesen Man nennt diese Leistung „ärztliche Hilfe“.</a:t>
            </a:r>
            <a:endParaRPr b="1"/>
          </a:p>
          <a:p>
            <a:pPr>
              <a:defRPr b="1"/>
            </a:pPr>
            <a:r>
              <a:t>Einkommensersatz</a:t>
            </a:r>
          </a:p>
          <a:p>
            <a:pPr/>
            <a:r>
              <a:t>Wenn Menschen so krank sind, dass sie ihrer Erwerbsarbeit nicht mehr nachgehen können, zahlt der Dienstgeber oder die Dienstgeberin für einen gewissen Zeitraum das Entgelt weiter. Anschließend wird ihr Lebensunterhalt durch die Leistung des Krankengelds von den Krankenversicherungsträgern abgesichert.</a:t>
            </a:r>
          </a:p>
          <a:p>
            <a:pPr/>
          </a:p>
          <a:p>
            <a:pPr/>
            <a:r>
              <a:t>Die soziale Unfallversicherung legt ihren Fokus auf Unfälle und gesundheitliche Probleme, die im Rahmen der Erwerbsarbeit entstehen und schützt bei Arbeitsunfällen und Berufskrankheiten. Ziel ist es, die Risiken des Arbeitslebens solidarisch zu bündeln.</a:t>
            </a:r>
          </a:p>
          <a:p>
            <a:pPr/>
            <a:r>
              <a:t>Die soziale Unfallversicherung erbringt eine Vielzahl an Leistungen. Im Kern hat die sie, ähnlich wie die soziale Krankenversicherung, drei Aufgabenbereiche:</a:t>
            </a:r>
          </a:p>
          <a:p>
            <a:pPr>
              <a:defRPr b="1"/>
            </a:pPr>
            <a:r>
              <a:t>Präventionsmaßnahmen zur Vermeidung von Arbeitsunfällen und Berufskrankheiten</a:t>
            </a:r>
          </a:p>
          <a:p>
            <a:pPr/>
            <a:r>
              <a:t>arbeitsmedizinische Betreuung, die beispielsweise Dienstgeber/innen auf Unfallrisiken hinweist</a:t>
            </a:r>
          </a:p>
          <a:p>
            <a:pPr>
              <a:defRPr b="1"/>
            </a:pPr>
            <a:r>
              <a:t>Unfallheilbehandlung und Rehabilitation</a:t>
            </a:r>
          </a:p>
          <a:p>
            <a:pPr/>
            <a:r>
              <a:t>Versicherte, die einen Arbeitsunfall erlitten haben oder an einer Berufskrankheit leiden, werden in Unfallkrankenhäusern behandelt. Um den Weg zurück in die Arbeitswelt zu ermöglichen bzw. erleichtern, können im Anschluss daran Maßnahmen der Rehabilitation in Anspruch genommen werden</a:t>
            </a:r>
          </a:p>
          <a:p>
            <a:pPr>
              <a:defRPr b="1"/>
            </a:pPr>
            <a:r>
              <a:t>Finanzielle Entschädigung</a:t>
            </a:r>
          </a:p>
          <a:p>
            <a:pPr/>
            <a:r>
              <a:t>Darüber hinaus kümmert sich die Unfallversicherung auch um Entschädigungen an Versicherte, die eine dauerhafte Beeinträchtigung durch den Arbeitsunfall oder die Berufskrankheit erlitten haben, wie etwa die Auszahlung von Unfallrenten.</a:t>
            </a:r>
          </a:p>
          <a:p>
            <a:pPr/>
          </a:p>
          <a:p>
            <a:pPr/>
            <a:r>
              <a:t>Beispiele für Leistungen der sozialen Pensionsversicherung sind die Alterspension, die Invaliditäts- bzw. Berufsunfähigkeitspension, die Hinterbliebenenpension sowie Maßnahmen der Rehabilitation und Gesundheitsvorsorge (Kur).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0" name="Shape 80"/>
          <p:cNvSpPr/>
          <p:nvPr>
            <p:ph type="sldImg"/>
          </p:nvPr>
        </p:nvSpPr>
        <p:spPr>
          <a:prstGeom prst="rect">
            <a:avLst/>
          </a:prstGeom>
        </p:spPr>
        <p:txBody>
          <a:bodyPr/>
          <a:lstStyle/>
          <a:p>
            <a:pPr/>
          </a:p>
        </p:txBody>
      </p:sp>
      <p:sp>
        <p:nvSpPr>
          <p:cNvPr id="81" name="Shape 81"/>
          <p:cNvSpPr/>
          <p:nvPr>
            <p:ph type="body" sz="quarter" idx="1"/>
          </p:nvPr>
        </p:nvSpPr>
        <p:spPr>
          <a:prstGeom prst="rect">
            <a:avLst/>
          </a:prstGeom>
        </p:spPr>
        <p:txBody>
          <a:bodyPr/>
          <a:lstStyle/>
          <a:p>
            <a:pPr/>
            <a:r>
              <a:t>Die Frage, bei welchem Sozialversicherungsträger eine Person versichert ist, richtet sich nach dem Arbeitgeber bzw. nach dem Beschäftigungsverhältnis.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6" name="Shape 86"/>
          <p:cNvSpPr/>
          <p:nvPr>
            <p:ph type="sldImg"/>
          </p:nvPr>
        </p:nvSpPr>
        <p:spPr>
          <a:prstGeom prst="rect">
            <a:avLst/>
          </a:prstGeom>
        </p:spPr>
        <p:txBody>
          <a:bodyPr/>
          <a:lstStyle/>
          <a:p>
            <a:pPr/>
          </a:p>
        </p:txBody>
      </p:sp>
      <p:sp>
        <p:nvSpPr>
          <p:cNvPr id="87" name="Shape 87"/>
          <p:cNvSpPr/>
          <p:nvPr>
            <p:ph type="body" sz="quarter" idx="1"/>
          </p:nvPr>
        </p:nvSpPr>
        <p:spPr>
          <a:prstGeom prst="rect">
            <a:avLst/>
          </a:prstGeom>
        </p:spPr>
        <p:txBody>
          <a:bodyPr/>
          <a:lstStyle/>
          <a:p>
            <a:pPr/>
            <a:r>
              <a:t>Wenn sich Sebastian dafür entscheidet, seine handwerklichen Fähigkeit im Sommer auszuprobieren und auf einer Baustelle arbeitet, so zählt er durch sein Beschäftigungsverhältnis zu Arbeitern.</a:t>
            </a:r>
          </a:p>
          <a:p>
            <a:pPr/>
            <a:r>
              <a:t>All jene, die unselbstständig erwerbstätig, also als Arbeiter oder Angestellte beschäftigt sind, sind bei der Österreichischen Gesundheitskasse </a:t>
            </a:r>
            <a:r>
              <a:rPr b="1"/>
              <a:t>krankenversichert</a:t>
            </a:r>
            <a:r>
              <a:t>. Beispiele dafür wären Berufe wie Maurer, Gärtner, Einzelhandelsleute, Bürokaufleute, Friseur oder Sekretär, also alle Arbeiter und Angestellten, welche einen Dienstgeber haben und in einem Beschäftigungsverhältnis stehen. </a:t>
            </a:r>
          </a:p>
          <a:p>
            <a:pPr/>
            <a:r>
              <a:t>Die Unfallversicherung von Arbeitern und Angestellten, wird durch die Allgemeine Unfallversicherungsanstalt (AUVA) übernommen. Das heißt wenn Sebastian einen Arbeitsunfall auf der Baustelle hat, so ist er über die AUVA unfallversichert. So kann es eben der Fall sein, dass ein Versicherter zur gleichen Zeit oder zeitversetzt von mehreren Trägern Leistungen empfängt. </a:t>
            </a:r>
          </a:p>
          <a:p>
            <a:pPr/>
            <a:r>
              <a:t>Wenn er den Job auf der Baustelle bis zur Pension macht, so ist er durch die Pensionsversicherungsanstalt (PVA) pensionsversichert.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2" name="Shape 92"/>
          <p:cNvSpPr/>
          <p:nvPr>
            <p:ph type="sldImg"/>
          </p:nvPr>
        </p:nvSpPr>
        <p:spPr>
          <a:prstGeom prst="rect">
            <a:avLst/>
          </a:prstGeom>
        </p:spPr>
        <p:txBody>
          <a:bodyPr/>
          <a:lstStyle/>
          <a:p>
            <a:pPr/>
          </a:p>
        </p:txBody>
      </p:sp>
      <p:sp>
        <p:nvSpPr>
          <p:cNvPr id="93" name="Shape 93"/>
          <p:cNvSpPr/>
          <p:nvPr>
            <p:ph type="body" sz="quarter" idx="1"/>
          </p:nvPr>
        </p:nvSpPr>
        <p:spPr>
          <a:prstGeom prst="rect">
            <a:avLst/>
          </a:prstGeom>
        </p:spPr>
        <p:txBody>
          <a:bodyPr/>
          <a:lstStyle/>
          <a:p>
            <a:pPr/>
            <a:r>
              <a:t>Entscheidet sich Sebastian nach seiner Ausbildung für seine Leidenschaft für die Fotografie und wird Fotograf mit seinem eigenen Fotostudio, dann zählt er zu den selbstständig Erwerbstätigen.</a:t>
            </a:r>
          </a:p>
          <a:p>
            <a:pPr/>
            <a:r>
              <a:t>Bei der Sozialversicherung der Selbstständigen sind all jene Personen versichert, welche Unternehmer oder selbstständig sind sowie alle Bauern. </a:t>
            </a:r>
          </a:p>
          <a:p>
            <a:pPr/>
            <a:r>
              <a:t>Beispiele hierfür wären selbständige IT-Berater, Fotografen oder Autoren, die in keinem Dienstverhältnis stehen, sondern ihre Arbeit auf selbstständiger Basis verrichten und sich auch selbstversichern, oder eben auch Bauern, die eine Landwirtschaft betreiben.</a:t>
            </a:r>
          </a:p>
          <a:p>
            <a:pPr/>
            <a:r>
              <a:t>Die SVS umfasst alle drei Sparten, die Kranken-, Unfall- und Pensionsversicherung. Das heißt ein Selbstständiger erhält alle Leistungen dieser drei Sparten vom gleichen Sozialversicherungsträger, also von der SVS.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8" name="Shape 98"/>
          <p:cNvSpPr/>
          <p:nvPr>
            <p:ph type="sldImg"/>
          </p:nvPr>
        </p:nvSpPr>
        <p:spPr>
          <a:prstGeom prst="rect">
            <a:avLst/>
          </a:prstGeom>
        </p:spPr>
        <p:txBody>
          <a:bodyPr/>
          <a:lstStyle/>
          <a:p>
            <a:pPr/>
          </a:p>
        </p:txBody>
      </p:sp>
      <p:sp>
        <p:nvSpPr>
          <p:cNvPr id="99" name="Shape 99"/>
          <p:cNvSpPr/>
          <p:nvPr>
            <p:ph type="body" sz="quarter" idx="1"/>
          </p:nvPr>
        </p:nvSpPr>
        <p:spPr>
          <a:prstGeom prst="rect">
            <a:avLst/>
          </a:prstGeom>
        </p:spPr>
        <p:txBody>
          <a:bodyPr/>
          <a:lstStyle/>
          <a:p>
            <a:pPr/>
            <a:r>
              <a:t>Wenn Sebastian im Sommer bei einer Behörde arbeitet, ist er für diesen Zeitraum bei der Versicherungsanstalt für den öffentlichen Dienst krankenversichert und unfallversichert.</a:t>
            </a:r>
          </a:p>
          <a:p>
            <a:pPr/>
            <a:r>
              <a:t>Alle öffentlich Bediensteten, Eisenbahner und Bergbau-Mitarbeiter/innen, werden von der Versicherungsanstalt für den öffentlichen Dienst, Eisenbahnen und Bergbau (BVAEB) versichert. </a:t>
            </a:r>
          </a:p>
          <a:p>
            <a:pPr/>
            <a:r>
              <a:t>Beispiele wären hier Beamte beispielsweise am Magistrat, bei der Landesregierung oder bei der Gemeinde. Des Weiteren zählen hier auch Lehrer/innen, Lokführer/innen oder Bergbau-Mitarbeiter/innen zu den versicherten Personen. Auch hier werden alle drei Sparten von diesem Versicherungsträger abgewickelt. </a:t>
            </a:r>
          </a:p>
          <a:p>
            <a:pPr/>
            <a:r>
              <a:t>*Beamte sind nicht pensionsversichert. Sie erhalten vom Staat einen sogenannten Ruhegenuss.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4" name="Shape 104"/>
          <p:cNvSpPr/>
          <p:nvPr>
            <p:ph type="sldImg"/>
          </p:nvPr>
        </p:nvSpPr>
        <p:spPr>
          <a:prstGeom prst="rect">
            <a:avLst/>
          </a:prstGeom>
        </p:spPr>
        <p:txBody>
          <a:bodyPr/>
          <a:lstStyle/>
          <a:p>
            <a:pPr/>
          </a:p>
        </p:txBody>
      </p:sp>
      <p:sp>
        <p:nvSpPr>
          <p:cNvPr id="105" name="Shape 105"/>
          <p:cNvSpPr/>
          <p:nvPr>
            <p:ph type="body" sz="quarter" idx="1"/>
          </p:nvPr>
        </p:nvSpPr>
        <p:spPr>
          <a:prstGeom prst="rect">
            <a:avLst/>
          </a:prstGeom>
        </p:spPr>
        <p:txBody>
          <a:bodyPr/>
          <a:lstStyle/>
          <a:p>
            <a:pPr/>
            <a:r>
              <a:t>Krankenversicherung von Kindergartenkinder, Schüler/innen und Studierenden:</a:t>
            </a:r>
          </a:p>
          <a:p>
            <a:pPr/>
            <a:r>
              <a:t>Diese sind im Bereich der Krankenversicherung bei ihren Eltern mitversichert. Es ist also davon abhängig, bei welchem Versicherungsträger die Eltern versichert sind. Sind die Eltern bei zwei unterschiedlichen Sozialversicherungsträgern versichert, so besteht ein Wahlrecht bei jeder ärztlichen Konsultierung.</a:t>
            </a:r>
          </a:p>
          <a:p>
            <a:pPr/>
          </a:p>
          <a:p>
            <a:pPr/>
            <a:r>
              <a:t>Unfallversicherung von Kindergartenkinder, Schüler/innen und Studierenden:</a:t>
            </a:r>
          </a:p>
          <a:p>
            <a:pPr/>
            <a:r>
              <a:t>Die Unfallversicherung dieser Gruppe übernimmt jedoch die AUVA, egal bei welchem Träger die Eltern versichert sind. Des Weiteren sind auch Mitglieder freiwilliger Hilfsorganisationen wie zum Beispiel der freiwilligen Feuerwehr oder Rettung, im Zuge ihrer Tätigkeit bei der AUVA unfallversichert.</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el und Inhalt">
    <p:spTree>
      <p:nvGrpSpPr>
        <p:cNvPr id="1" name=""/>
        <p:cNvGrpSpPr/>
        <p:nvPr/>
      </p:nvGrpSpPr>
      <p:grpSpPr>
        <a:xfrm>
          <a:off x="0" y="0"/>
          <a:ext cx="0" cy="0"/>
          <a:chOff x="0" y="0"/>
          <a:chExt cx="0" cy="0"/>
        </a:xfrm>
      </p:grpSpPr>
      <p:sp>
        <p:nvSpPr>
          <p:cNvPr id="16" name="Foliennummer"/>
          <p:cNvSpPr txBox="1"/>
          <p:nvPr>
            <p:ph type="sldNum" sz="quarter" idx="2"/>
          </p:nvPr>
        </p:nvSpPr>
        <p:spPr>
          <a:prstGeom prst="rect">
            <a:avLst/>
          </a:prstGeom>
        </p:spPr>
        <p:txBody>
          <a:bodyPr/>
          <a:lstStyle/>
          <a:p>
            <a:pPr/>
            <a:fld id="{86CB4B4D-7CA3-9044-876B-883B54F8677D}" type="slidenum"/>
          </a:p>
        </p:txBody>
      </p:sp>
      <p:sp>
        <p:nvSpPr>
          <p:cNvPr id="17" name="Titel 3"/>
          <p:cNvSpPr txBox="1"/>
          <p:nvPr>
            <p:ph type="body" sz="quarter" idx="21"/>
          </p:nvPr>
        </p:nvSpPr>
        <p:spPr>
          <a:xfrm>
            <a:off x="470413" y="830262"/>
            <a:ext cx="7921625" cy="876566"/>
          </a:xfrm>
          <a:prstGeom prst="rect">
            <a:avLst/>
          </a:prstGeom>
        </p:spPr>
        <p:txBody>
          <a:bodyPr/>
          <a:lstStyle>
            <a:lvl1pPr marL="0" indent="0">
              <a:spcBef>
                <a:spcPts val="0"/>
              </a:spcBef>
              <a:buClrTx/>
              <a:buSzTx/>
              <a:buNone/>
              <a:defRPr b="1" sz="2400">
                <a:solidFill>
                  <a:srgbClr val="138E5C"/>
                </a:solidFill>
                <a:latin typeface="Arial"/>
                <a:ea typeface="Arial"/>
                <a:cs typeface="Arial"/>
                <a:sym typeface="Arial"/>
              </a:defRPr>
            </a:lvl1pPr>
          </a:lstStyle>
          <a:p>
            <a:pPr/>
            <a:r>
              <a:t>Titel der Folie eingeben</a:t>
            </a:r>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el und Inhalt Kopie">
    <p:spTree>
      <p:nvGrpSpPr>
        <p:cNvPr id="1" name=""/>
        <p:cNvGrpSpPr/>
        <p:nvPr/>
      </p:nvGrpSpPr>
      <p:grpSpPr>
        <a:xfrm>
          <a:off x="0" y="0"/>
          <a:ext cx="0" cy="0"/>
          <a:chOff x="0" y="0"/>
          <a:chExt cx="0" cy="0"/>
        </a:xfrm>
      </p:grpSpPr>
      <p:sp>
        <p:nvSpPr>
          <p:cNvPr id="24" name="Foliennummer"/>
          <p:cNvSpPr txBox="1"/>
          <p:nvPr>
            <p:ph type="sldNum" sz="quarter" idx="2"/>
          </p:nvPr>
        </p:nvSpPr>
        <p:spPr>
          <a:prstGeom prst="rect">
            <a:avLst/>
          </a:prstGeom>
        </p:spPr>
        <p:txBody>
          <a:bodyPr/>
          <a:lstStyle/>
          <a:p>
            <a:pPr/>
            <a:fld id="{86CB4B4D-7CA3-9044-876B-883B54F8677D}" type="slidenum"/>
          </a:p>
        </p:txBody>
      </p:sp>
      <p:sp>
        <p:nvSpPr>
          <p:cNvPr id="25" name="Fußzeilenplatzhalter 4"/>
          <p:cNvSpPr txBox="1"/>
          <p:nvPr/>
        </p:nvSpPr>
        <p:spPr>
          <a:xfrm>
            <a:off x="470412" y="436860"/>
            <a:ext cx="5905502" cy="221953"/>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a:defRPr b="1" sz="1600">
                <a:solidFill>
                  <a:srgbClr val="6F6F6F"/>
                </a:solidFill>
                <a:latin typeface="Arial"/>
                <a:ea typeface="Arial"/>
                <a:cs typeface="Arial"/>
                <a:sym typeface="Arial"/>
              </a:defRPr>
            </a:lvl1pPr>
          </a:lstStyle>
          <a:p>
            <a:pPr/>
            <a:r>
              <a:t>Sekundarstufe II – Vertiefungsmodul 1</a:t>
            </a:r>
          </a:p>
        </p:txBody>
      </p:sp>
      <p:sp>
        <p:nvSpPr>
          <p:cNvPr id="26" name="Titel 3"/>
          <p:cNvSpPr txBox="1"/>
          <p:nvPr>
            <p:ph type="body" sz="quarter" idx="21"/>
          </p:nvPr>
        </p:nvSpPr>
        <p:spPr>
          <a:xfrm>
            <a:off x="470413" y="830262"/>
            <a:ext cx="7921625" cy="876566"/>
          </a:xfrm>
          <a:prstGeom prst="rect">
            <a:avLst/>
          </a:prstGeom>
        </p:spPr>
        <p:txBody>
          <a:bodyPr/>
          <a:lstStyle>
            <a:lvl1pPr marL="0" indent="0">
              <a:spcBef>
                <a:spcPts val="0"/>
              </a:spcBef>
              <a:buClrTx/>
              <a:buSzTx/>
              <a:buNone/>
              <a:defRPr b="1" sz="2400">
                <a:solidFill>
                  <a:srgbClr val="138E5C"/>
                </a:solidFill>
                <a:latin typeface="Arial"/>
                <a:ea typeface="Arial"/>
                <a:cs typeface="Arial"/>
                <a:sym typeface="Arial"/>
              </a:defRPr>
            </a:lvl1pPr>
          </a:lstStyle>
          <a:p>
            <a:pPr/>
            <a:r>
              <a:t>Titel der Folie eingeben</a:t>
            </a:r>
          </a:p>
        </p:txBody>
      </p:sp>
      <p:pic>
        <p:nvPicPr>
          <p:cNvPr id="27" name="Bild 9" descr="Bild 9"/>
          <p:cNvPicPr>
            <a:picLocks noChangeAspect="1"/>
          </p:cNvPicPr>
          <p:nvPr/>
        </p:nvPicPr>
        <p:blipFill>
          <a:blip r:embed="rId2">
            <a:extLst/>
          </a:blip>
          <a:stretch>
            <a:fillRect/>
          </a:stretch>
        </p:blipFill>
        <p:spPr>
          <a:xfrm>
            <a:off x="4343850" y="5325550"/>
            <a:ext cx="288001" cy="288001"/>
          </a:xfrm>
          <a:prstGeom prst="rect">
            <a:avLst/>
          </a:prstGeom>
          <a:ln w="12700">
            <a:miter lim="400000"/>
          </a:ln>
        </p:spPr>
      </p:pic>
      <p:pic>
        <p:nvPicPr>
          <p:cNvPr id="28" name="Bild 10" descr="Bild 10">
            <a:hlinkClick r:id="" invalidUrl="" action="ppaction://hlinkshowjump?jump=endshow" tgtFrame="" tooltip="" history="1" highlightClick="0" endSnd="0"/>
          </p:cNvPr>
          <p:cNvPicPr>
            <a:picLocks noChangeAspect="1"/>
          </p:cNvPicPr>
          <p:nvPr/>
        </p:nvPicPr>
        <p:blipFill>
          <a:blip r:embed="rId3">
            <a:extLst/>
          </a:blip>
          <a:stretch>
            <a:fillRect/>
          </a:stretch>
        </p:blipFill>
        <p:spPr>
          <a:xfrm>
            <a:off x="4726877" y="5325550"/>
            <a:ext cx="288001" cy="288001"/>
          </a:xfrm>
          <a:prstGeom prst="rect">
            <a:avLst/>
          </a:prstGeom>
          <a:ln w="12700">
            <a:miter lim="400000"/>
          </a:ln>
        </p:spPr>
      </p:pic>
      <p:pic>
        <p:nvPicPr>
          <p:cNvPr id="29" name="Grafik 10" descr="Grafik 10">
            <a:hlinkClick r:id="" invalidUrl="" action="ppaction://hlinkshowjump?jump=firstslide" tgtFrame="" tooltip="" history="1" highlightClick="0" endSnd="0"/>
          </p:cNvPr>
          <p:cNvPicPr>
            <a:picLocks noChangeAspect="1"/>
          </p:cNvPicPr>
          <p:nvPr/>
        </p:nvPicPr>
        <p:blipFill>
          <a:blip r:embed="rId4">
            <a:extLst/>
          </a:blip>
          <a:stretch>
            <a:fillRect/>
          </a:stretch>
        </p:blipFill>
        <p:spPr>
          <a:xfrm>
            <a:off x="3974573" y="5321300"/>
            <a:ext cx="288001" cy="288001"/>
          </a:xfrm>
          <a:prstGeom prst="rect">
            <a:avLst/>
          </a:prstGeom>
          <a:ln w="12700">
            <a:miter lim="400000"/>
          </a:ln>
        </p:spPr>
      </p:pic>
      <p:sp>
        <p:nvSpPr>
          <p:cNvPr id="30" name="Bild"/>
          <p:cNvSpPr/>
          <p:nvPr>
            <p:ph type="pic" idx="22"/>
          </p:nvPr>
        </p:nvSpPr>
        <p:spPr>
          <a:xfrm>
            <a:off x="1281452" y="1453818"/>
            <a:ext cx="6412798" cy="3377854"/>
          </a:xfrm>
          <a:prstGeom prst="rect">
            <a:avLst/>
          </a:prstGeom>
        </p:spPr>
        <p:txBody>
          <a:bodyPr lIns="91439" tIns="45719" rIns="91439" bIns="45719">
            <a:noAutofit/>
          </a:bodyPr>
          <a:lstStyle/>
          <a:p>
            <a:pPr/>
          </a:p>
        </p:txBody>
      </p:sp>
      <p:pic>
        <p:nvPicPr>
          <p:cNvPr id="31" name="dvsv_wortbild_d_gross_rgb.png" descr="dvsv_wortbild_d_gross_rgb.png"/>
          <p:cNvPicPr>
            <a:picLocks noChangeAspect="1"/>
          </p:cNvPicPr>
          <p:nvPr/>
        </p:nvPicPr>
        <p:blipFill>
          <a:blip r:embed="rId5">
            <a:extLst/>
          </a:blip>
          <a:stretch>
            <a:fillRect/>
          </a:stretch>
        </p:blipFill>
        <p:spPr>
          <a:xfrm>
            <a:off x="7113576" y="338559"/>
            <a:ext cx="1554541" cy="676293"/>
          </a:xfrm>
          <a:prstGeom prst="rect">
            <a:avLst/>
          </a:prstGeom>
          <a:ln w="12700">
            <a:miter lim="400000"/>
          </a:ln>
        </p:spPr>
      </p:pic>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Kapitelfolie">
    <p:spTree>
      <p:nvGrpSpPr>
        <p:cNvPr id="1" name=""/>
        <p:cNvGrpSpPr/>
        <p:nvPr/>
      </p:nvGrpSpPr>
      <p:grpSpPr>
        <a:xfrm>
          <a:off x="0" y="0"/>
          <a:ext cx="0" cy="0"/>
          <a:chOff x="0" y="0"/>
          <a:chExt cx="0" cy="0"/>
        </a:xfrm>
      </p:grpSpPr>
      <p:sp>
        <p:nvSpPr>
          <p:cNvPr id="38" name="Foliennummer"/>
          <p:cNvSpPr txBox="1"/>
          <p:nvPr>
            <p:ph type="sldNum" sz="quarter" idx="2"/>
          </p:nvPr>
        </p:nvSpPr>
        <p:spPr>
          <a:prstGeom prst="rect">
            <a:avLst/>
          </a:prstGeom>
        </p:spPr>
        <p:txBody>
          <a:bodyPr/>
          <a:lstStyle/>
          <a:p>
            <a:pPr/>
            <a:fld id="{86CB4B4D-7CA3-9044-876B-883B54F8677D}" type="slidenum"/>
          </a:p>
        </p:txBody>
      </p:sp>
      <p:pic>
        <p:nvPicPr>
          <p:cNvPr id="39" name="dvsv_wortbild_d_gross_rgb.png" descr="dvsv_wortbild_d_gross_rgb.png"/>
          <p:cNvPicPr>
            <a:picLocks noChangeAspect="1"/>
          </p:cNvPicPr>
          <p:nvPr/>
        </p:nvPicPr>
        <p:blipFill>
          <a:blip r:embed="rId2">
            <a:extLst/>
          </a:blip>
          <a:stretch>
            <a:fillRect/>
          </a:stretch>
        </p:blipFill>
        <p:spPr>
          <a:xfrm>
            <a:off x="7113576" y="338559"/>
            <a:ext cx="1554541" cy="676293"/>
          </a:xfrm>
          <a:prstGeom prst="rect">
            <a:avLst/>
          </a:prstGeom>
          <a:ln w="12700">
            <a:miter lim="400000"/>
          </a:ln>
        </p:spPr>
      </p:pic>
      <p:sp>
        <p:nvSpPr>
          <p:cNvPr id="40" name="Titel 2"/>
          <p:cNvSpPr txBox="1"/>
          <p:nvPr/>
        </p:nvSpPr>
        <p:spPr>
          <a:xfrm>
            <a:off x="433387" y="2265858"/>
            <a:ext cx="8471745" cy="2570213"/>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914306">
              <a:defRPr b="1" sz="2500">
                <a:solidFill>
                  <a:srgbClr val="A7A7A7"/>
                </a:solidFill>
                <a:latin typeface="Arial"/>
                <a:ea typeface="Arial"/>
                <a:cs typeface="Arial"/>
                <a:sym typeface="Arial"/>
              </a:defRPr>
            </a:pPr>
            <a:r>
              <a:t>Sekundarstufe II – Vertiefungsmodul 1</a:t>
            </a:r>
          </a:p>
          <a:p>
            <a:pPr defTabSz="914306">
              <a:defRPr b="1" sz="5000">
                <a:solidFill>
                  <a:srgbClr val="138E5C"/>
                </a:solidFill>
                <a:latin typeface="Arial"/>
                <a:ea typeface="Arial"/>
                <a:cs typeface="Arial"/>
                <a:sym typeface="Arial"/>
              </a:defRPr>
            </a:pPr>
            <a:r>
              <a:t>Wer ist bei welchem</a:t>
            </a:r>
          </a:p>
          <a:p>
            <a:pPr defTabSz="914306">
              <a:defRPr b="1" sz="5000">
                <a:solidFill>
                  <a:srgbClr val="138E5C"/>
                </a:solidFill>
                <a:latin typeface="Arial"/>
                <a:ea typeface="Arial"/>
                <a:cs typeface="Arial"/>
                <a:sym typeface="Arial"/>
              </a:defRPr>
            </a:pPr>
            <a:r>
              <a:t>Sozialversichertungsträger</a:t>
            </a:r>
          </a:p>
          <a:p>
            <a:pPr defTabSz="914306">
              <a:defRPr b="1" sz="5000">
                <a:solidFill>
                  <a:srgbClr val="138E5C"/>
                </a:solidFill>
                <a:latin typeface="Arial"/>
                <a:ea typeface="Arial"/>
                <a:cs typeface="Arial"/>
                <a:sym typeface="Arial"/>
              </a:defRPr>
            </a:pPr>
            <a:r>
              <a:t>versichert?</a:t>
            </a:r>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 Target="../slides/slide1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slideLayout" Target="../slideLayouts/slideLayout1.xml"/><Relationship Id="rId8" Type="http://schemas.openxmlformats.org/officeDocument/2006/relationships/slideLayout" Target="../slideLayouts/slideLayout2.xml"/><Relationship Id="rId9"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Foliennummer"/>
          <p:cNvSpPr txBox="1"/>
          <p:nvPr>
            <p:ph type="sldNum" sz="quarter" idx="2"/>
          </p:nvPr>
        </p:nvSpPr>
        <p:spPr>
          <a:xfrm>
            <a:off x="462406" y="5477601"/>
            <a:ext cx="141884" cy="127001"/>
          </a:xfrm>
          <a:prstGeom prst="rect">
            <a:avLst/>
          </a:prstGeom>
          <a:ln w="12700">
            <a:miter lim="400000"/>
          </a:ln>
        </p:spPr>
        <p:txBody>
          <a:bodyPr wrap="none" lIns="0" tIns="0" rIns="0" bIns="0" anchor="ctr">
            <a:spAutoFit/>
          </a:bodyPr>
          <a:lstStyle>
            <a:lvl1pPr>
              <a:defRPr cap="all" sz="800">
                <a:solidFill>
                  <a:srgbClr val="888888"/>
                </a:solidFill>
              </a:defRPr>
            </a:lvl1pPr>
          </a:lstStyle>
          <a:p>
            <a:pPr/>
            <a:fld id="{86CB4B4D-7CA3-9044-876B-883B54F8677D}" type="slidenum"/>
          </a:p>
        </p:txBody>
      </p:sp>
      <p:sp>
        <p:nvSpPr>
          <p:cNvPr id="3" name="Fußzeilenplatzhalter 4"/>
          <p:cNvSpPr txBox="1"/>
          <p:nvPr/>
        </p:nvSpPr>
        <p:spPr>
          <a:xfrm>
            <a:off x="470412" y="436860"/>
            <a:ext cx="5905502" cy="221953"/>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a:defRPr b="1" sz="1600">
                <a:solidFill>
                  <a:srgbClr val="6F6F6F"/>
                </a:solidFill>
                <a:latin typeface="Arial"/>
                <a:ea typeface="Arial"/>
                <a:cs typeface="Arial"/>
                <a:sym typeface="Arial"/>
              </a:defRPr>
            </a:lvl1pPr>
          </a:lstStyle>
          <a:p>
            <a:pPr/>
            <a:r>
              <a:t>Sekundarstufe II – Vertiefungsmodul 1</a:t>
            </a:r>
          </a:p>
        </p:txBody>
      </p:sp>
      <p:pic>
        <p:nvPicPr>
          <p:cNvPr id="4" name="Bild 9" descr="Bild 9">
            <a:hlinkClick r:id="rId2" invalidUrl="" action="ppaction://hlinksldjump" tgtFrame="" tooltip="" history="1" highlightClick="0" endSnd="0"/>
          </p:cNvPr>
          <p:cNvPicPr>
            <a:picLocks noChangeAspect="1"/>
          </p:cNvPicPr>
          <p:nvPr/>
        </p:nvPicPr>
        <p:blipFill>
          <a:blip r:embed="rId3">
            <a:extLst/>
          </a:blip>
          <a:stretch>
            <a:fillRect/>
          </a:stretch>
        </p:blipFill>
        <p:spPr>
          <a:xfrm>
            <a:off x="4343850" y="5325550"/>
            <a:ext cx="288001" cy="288001"/>
          </a:xfrm>
          <a:prstGeom prst="rect">
            <a:avLst/>
          </a:prstGeom>
          <a:ln w="12700">
            <a:miter lim="400000"/>
          </a:ln>
        </p:spPr>
      </p:pic>
      <p:pic>
        <p:nvPicPr>
          <p:cNvPr id="5" name="Bild 10" descr="Bild 10">
            <a:hlinkClick r:id="" invalidUrl="" action="ppaction://hlinkshowjump?jump=endshow" tgtFrame="" tooltip="" history="1" highlightClick="0" endSnd="0"/>
          </p:cNvPr>
          <p:cNvPicPr>
            <a:picLocks noChangeAspect="1"/>
          </p:cNvPicPr>
          <p:nvPr/>
        </p:nvPicPr>
        <p:blipFill>
          <a:blip r:embed="rId4">
            <a:extLst/>
          </a:blip>
          <a:stretch>
            <a:fillRect/>
          </a:stretch>
        </p:blipFill>
        <p:spPr>
          <a:xfrm>
            <a:off x="4726877" y="5325550"/>
            <a:ext cx="288001" cy="288001"/>
          </a:xfrm>
          <a:prstGeom prst="rect">
            <a:avLst/>
          </a:prstGeom>
          <a:ln w="12700">
            <a:miter lim="400000"/>
          </a:ln>
        </p:spPr>
      </p:pic>
      <p:pic>
        <p:nvPicPr>
          <p:cNvPr id="6" name="Grafik 10" descr="Grafik 10">
            <a:hlinkClick r:id="" invalidUrl="" action="ppaction://hlinkshowjump?jump=firstslide" tgtFrame="" tooltip="" history="1" highlightClick="0" endSnd="0"/>
          </p:cNvPr>
          <p:cNvPicPr>
            <a:picLocks noChangeAspect="1"/>
          </p:cNvPicPr>
          <p:nvPr/>
        </p:nvPicPr>
        <p:blipFill>
          <a:blip r:embed="rId5">
            <a:extLst/>
          </a:blip>
          <a:stretch>
            <a:fillRect/>
          </a:stretch>
        </p:blipFill>
        <p:spPr>
          <a:xfrm>
            <a:off x="3974573" y="5321300"/>
            <a:ext cx="288001" cy="288001"/>
          </a:xfrm>
          <a:prstGeom prst="rect">
            <a:avLst/>
          </a:prstGeom>
          <a:ln w="12700">
            <a:miter lim="400000"/>
          </a:ln>
        </p:spPr>
      </p:pic>
      <p:pic>
        <p:nvPicPr>
          <p:cNvPr id="7" name="dvsv_wortbild_d_gross_rgb.png" descr="dvsv_wortbild_d_gross_rgb.png"/>
          <p:cNvPicPr>
            <a:picLocks noChangeAspect="1"/>
          </p:cNvPicPr>
          <p:nvPr/>
        </p:nvPicPr>
        <p:blipFill>
          <a:blip r:embed="rId6">
            <a:extLst/>
          </a:blip>
          <a:stretch>
            <a:fillRect/>
          </a:stretch>
        </p:blipFill>
        <p:spPr>
          <a:xfrm>
            <a:off x="7113576" y="338559"/>
            <a:ext cx="1554541" cy="676293"/>
          </a:xfrm>
          <a:prstGeom prst="rect">
            <a:avLst/>
          </a:prstGeom>
          <a:ln w="12700">
            <a:miter lim="400000"/>
          </a:ln>
        </p:spPr>
      </p:pic>
      <p:sp>
        <p:nvSpPr>
          <p:cNvPr id="8" name="Titeltext"/>
          <p:cNvSpPr txBox="1"/>
          <p:nvPr>
            <p:ph type="title"/>
          </p:nvPr>
        </p:nvSpPr>
        <p:spPr>
          <a:xfrm>
            <a:off x="462408" y="139700"/>
            <a:ext cx="6840001" cy="90382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a:r>
              <a:t>Titeltext</a:t>
            </a:r>
          </a:p>
        </p:txBody>
      </p:sp>
      <p:sp>
        <p:nvSpPr>
          <p:cNvPr id="9" name="Textebene 1…"/>
          <p:cNvSpPr txBox="1"/>
          <p:nvPr>
            <p:ph type="body" idx="1"/>
          </p:nvPr>
        </p:nvSpPr>
        <p:spPr>
          <a:xfrm>
            <a:off x="462018" y="1344612"/>
            <a:ext cx="7759646" cy="385390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r>
              <a:t>Textebene 1</a:t>
            </a:r>
          </a:p>
          <a:p>
            <a:pPr lvl="1"/>
            <a:r>
              <a:t>Textebene 2</a:t>
            </a:r>
          </a:p>
          <a:p>
            <a:pPr lvl="2"/>
            <a:r>
              <a:t>Textebene 3</a:t>
            </a:r>
          </a:p>
          <a:p>
            <a:pPr lvl="3"/>
            <a:r>
              <a:t>Textebene 4</a:t>
            </a:r>
          </a:p>
          <a:p>
            <a:pPr lvl="4"/>
            <a:r>
              <a:t>Textebene 5</a:t>
            </a:r>
          </a:p>
        </p:txBody>
      </p:sp>
    </p:spTree>
  </p:cSld>
  <p:clrMap bg1="lt1" tx1="dk1" bg2="lt2" tx2="dk2" accent1="accent1" accent2="accent2" accent3="accent3" accent4="accent4" accent5="accent5" accent6="accent6" hlink="hlink" folHlink="folHlink"/>
  <p:sldLayoutIdLst>
    <p:sldLayoutId id="2147483649" r:id="rId7"/>
    <p:sldLayoutId id="2147483650" r:id="rId8"/>
    <p:sldLayoutId id="2147483651" r:id="rId9"/>
  </p:sldLayoutIdLst>
  <p:transition xmlns:p14="http://schemas.microsoft.com/office/powerpoint/2010/main" spd="med" advClick="1"/>
  <p:txStyles>
    <p:titleStyle>
      <a:lvl1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1pPr>
      <a:lvl2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2pPr>
      <a:lvl3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3pPr>
      <a:lvl4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4pPr>
      <a:lvl5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5pPr>
      <a:lvl6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6pPr>
      <a:lvl7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7pPr>
      <a:lvl8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8pPr>
      <a:lvl9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9pPr>
    </p:titleStyle>
    <p:bodyStyle>
      <a:lvl1pPr marL="266700" marR="0" indent="-266700"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1pPr>
      <a:lvl2pPr marL="557953" marR="0" indent="-291253"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2pPr>
      <a:lvl3pPr marL="853395" marR="0" indent="-312057"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3pPr>
      <a:lvl4pPr marL="1163637" marR="0" indent="-355600"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4pPr>
      <a:lvl5pPr marL="1429279" marR="0" indent="-351366"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5pPr>
      <a:lvl6pPr marL="2468627"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6pPr>
      <a:lvl7pPr marL="2925780"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7pPr>
      <a:lvl8pPr marL="3382934"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8pPr>
      <a:lvl9pPr marL="3840087"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9pPr>
    </p:bodyStyle>
    <p:otherStyle>
      <a:lvl1pPr marL="0" marR="0" indent="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1pPr>
      <a:lvl2pPr marL="0" marR="0" indent="4572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2pPr>
      <a:lvl3pPr marL="0" marR="0" indent="9144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3pPr>
      <a:lvl4pPr marL="0" marR="0" indent="13716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4pPr>
      <a:lvl5pPr marL="0" marR="0" indent="18288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5pPr>
      <a:lvl6pPr marL="0" marR="0" indent="22860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6pPr>
      <a:lvl7pPr marL="0" marR="0" indent="27432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7pPr>
      <a:lvl8pPr marL="0" marR="0" indent="32004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8pPr>
      <a:lvl9pPr marL="0" marR="0" indent="36576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4.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7.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 name="Foliennummernplatzhalter 4"/>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1" name="Foliennummernplatzhalter 2"/>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02" name="Titel 3"/>
          <p:cNvSpPr txBox="1"/>
          <p:nvPr>
            <p:ph type="body" idx="21"/>
          </p:nvPr>
        </p:nvSpPr>
        <p:spPr>
          <a:prstGeom prst="rect">
            <a:avLst/>
          </a:prstGeom>
        </p:spPr>
        <p:txBody>
          <a:bodyPr/>
          <a:lstStyle/>
          <a:p>
            <a:pPr/>
            <a:r>
              <a:t>Die Organisationsstruktur</a:t>
            </a:r>
          </a:p>
        </p:txBody>
      </p:sp>
      <p:pic>
        <p:nvPicPr>
          <p:cNvPr id="103" name="SEK2-Unterricht-Vertiefungsmodul1-PPT-Seite10.png" descr="SEK2-Unterricht-Vertiefungsmodul1-PPT-Seite10.png"/>
          <p:cNvPicPr>
            <a:picLocks noChangeAspect="1"/>
          </p:cNvPicPr>
          <p:nvPr/>
        </p:nvPicPr>
        <p:blipFill>
          <a:blip r:embed="rId3">
            <a:extLst/>
          </a:blip>
          <a:stretch>
            <a:fillRect/>
          </a:stretch>
        </p:blipFill>
        <p:spPr>
          <a:xfrm>
            <a:off x="603677" y="1523015"/>
            <a:ext cx="7207593" cy="372993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7" name="Foliennummernplatzhalter 2"/>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08" name="Titel 3"/>
          <p:cNvSpPr txBox="1"/>
          <p:nvPr>
            <p:ph type="body" idx="21"/>
          </p:nvPr>
        </p:nvSpPr>
        <p:spPr>
          <a:prstGeom prst="rect">
            <a:avLst/>
          </a:prstGeom>
        </p:spPr>
        <p:txBody>
          <a:bodyPr/>
          <a:lstStyle/>
          <a:p>
            <a:pPr/>
            <a:r>
              <a:t>Die Organisationsstruktur</a:t>
            </a:r>
          </a:p>
        </p:txBody>
      </p:sp>
      <p:pic>
        <p:nvPicPr>
          <p:cNvPr id="109" name="SEK2-Unterricht-Vertiefungsmodul1-PPT-Seite11.png" descr="SEK2-Unterricht-Vertiefungsmodul1-PPT-Seite11.png"/>
          <p:cNvPicPr>
            <a:picLocks noChangeAspect="1"/>
          </p:cNvPicPr>
          <p:nvPr/>
        </p:nvPicPr>
        <p:blipFill>
          <a:blip r:embed="rId3">
            <a:extLst/>
          </a:blip>
          <a:stretch>
            <a:fillRect/>
          </a:stretch>
        </p:blipFill>
        <p:spPr>
          <a:xfrm>
            <a:off x="944562" y="1538406"/>
            <a:ext cx="7409646" cy="3408438"/>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3" name="Foliennummernplatzhalter 2"/>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14" name="Titel 3"/>
          <p:cNvSpPr txBox="1"/>
          <p:nvPr>
            <p:ph type="body" idx="21"/>
          </p:nvPr>
        </p:nvSpPr>
        <p:spPr>
          <a:prstGeom prst="rect">
            <a:avLst/>
          </a:prstGeom>
        </p:spPr>
        <p:txBody>
          <a:bodyPr/>
          <a:lstStyle/>
          <a:p>
            <a:pPr/>
            <a:r>
              <a:t>Arbeitsblatt: Wer ist bei welchem Sozialversicherungsträger versichert?</a:t>
            </a:r>
          </a:p>
        </p:txBody>
      </p:sp>
      <p:pic>
        <p:nvPicPr>
          <p:cNvPr id="115" name="SV-erleben-SEK2-Vertiefungsmodul-1-Arbeitsblatt-1-Wer-bei-welchem-SV-Traeger.png" descr="SV-erleben-SEK2-Vertiefungsmodul-1-Arbeitsblatt-1-Wer-bei-welchem-SV-Traeger.png"/>
          <p:cNvPicPr>
            <a:picLocks noChangeAspect="1"/>
          </p:cNvPicPr>
          <p:nvPr/>
        </p:nvPicPr>
        <p:blipFill>
          <a:blip r:embed="rId2">
            <a:extLst/>
          </a:blip>
          <a:srcRect l="0" t="776" r="0" b="14675"/>
          <a:stretch>
            <a:fillRect/>
          </a:stretch>
        </p:blipFill>
        <p:spPr>
          <a:xfrm>
            <a:off x="1687228" y="1801564"/>
            <a:ext cx="4659917" cy="3293067"/>
          </a:xfrm>
          <a:custGeom>
            <a:avLst/>
            <a:gdLst/>
            <a:ahLst/>
            <a:cxnLst>
              <a:cxn ang="0">
                <a:pos x="wd2" y="hd2"/>
              </a:cxn>
              <a:cxn ang="5400000">
                <a:pos x="wd2" y="hd2"/>
              </a:cxn>
              <a:cxn ang="10800000">
                <a:pos x="wd2" y="hd2"/>
              </a:cxn>
              <a:cxn ang="16200000">
                <a:pos x="wd2" y="hd2"/>
              </a:cxn>
            </a:cxnLst>
            <a:rect l="0" t="0" r="r" b="b"/>
            <a:pathLst>
              <a:path w="21600" h="19618" fill="norm" stroke="1" extrusionOk="0">
                <a:moveTo>
                  <a:pt x="0" y="0"/>
                </a:moveTo>
                <a:lnTo>
                  <a:pt x="0" y="18626"/>
                </a:lnTo>
                <a:cubicBezTo>
                  <a:pt x="11103" y="21600"/>
                  <a:pt x="12294" y="17026"/>
                  <a:pt x="21600" y="16108"/>
                </a:cubicBezTo>
                <a:lnTo>
                  <a:pt x="21600" y="0"/>
                </a:lnTo>
                <a:lnTo>
                  <a:pt x="0" y="0"/>
                </a:lnTo>
                <a:close/>
              </a:path>
            </a:pathLst>
          </a:custGeom>
          <a:ln w="12700">
            <a:solidFill>
              <a:srgbClr val="A7A7A7"/>
            </a:solidFill>
            <a:miter/>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7" name="Foliennummernplatzhalter 2"/>
          <p:cNvSpPr txBox="1"/>
          <p:nvPr>
            <p:ph type="sldNum" sz="quarter" idx="2"/>
          </p:nvPr>
        </p:nvSpPr>
        <p:spPr>
          <a:xfrm>
            <a:off x="462406" y="5477601"/>
            <a:ext cx="141884"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18" name="Titel 3"/>
          <p:cNvSpPr txBox="1"/>
          <p:nvPr>
            <p:ph type="body" idx="21"/>
          </p:nvPr>
        </p:nvSpPr>
        <p:spPr>
          <a:prstGeom prst="rect">
            <a:avLst/>
          </a:prstGeom>
        </p:spPr>
        <p:txBody>
          <a:bodyPr/>
          <a:lstStyle/>
          <a:p>
            <a:pPr/>
            <a:r>
              <a:t>Erfahrungsbaum</a:t>
            </a:r>
          </a:p>
        </p:txBody>
      </p:sp>
      <p:pic>
        <p:nvPicPr>
          <p:cNvPr id="119" name="SEK2-Unterricht-Vertiefungsmodul1-PPT-Seite13.png" descr="SEK2-Unterricht-Vertiefungsmodul1-PPT-Seite13.png"/>
          <p:cNvPicPr>
            <a:picLocks noChangeAspect="1"/>
          </p:cNvPicPr>
          <p:nvPr/>
        </p:nvPicPr>
        <p:blipFill>
          <a:blip r:embed="rId3">
            <a:extLst/>
          </a:blip>
          <a:stretch>
            <a:fillRect/>
          </a:stretch>
        </p:blipFill>
        <p:spPr>
          <a:xfrm>
            <a:off x="3533456" y="771274"/>
            <a:ext cx="3702934" cy="4441816"/>
          </a:xfrm>
          <a:prstGeom prst="rect">
            <a:avLst/>
          </a:prstGeom>
          <a:ln w="12700">
            <a:miter lim="400000"/>
          </a:ln>
        </p:spPr>
      </p:pic>
      <p:sp>
        <p:nvSpPr>
          <p:cNvPr id="120" name="Was habt ihr in der Unterrichtseinheit gelernt?"/>
          <p:cNvSpPr txBox="1"/>
          <p:nvPr>
            <p:ph type="body" sz="quarter" idx="4294967295"/>
          </p:nvPr>
        </p:nvSpPr>
        <p:spPr>
          <a:xfrm>
            <a:off x="498354" y="1504948"/>
            <a:ext cx="2840158" cy="676293"/>
          </a:xfrm>
          <a:prstGeom prst="rect">
            <a:avLst/>
          </a:prstGeom>
        </p:spPr>
        <p:txBody>
          <a:bodyPr/>
          <a:lstStyle>
            <a:lvl1pPr marL="0" indent="0" defTabSz="359999">
              <a:spcBef>
                <a:spcPts val="300"/>
              </a:spcBef>
              <a:buClrTx/>
              <a:buSzTx/>
              <a:buNone/>
              <a:defRPr b="1" sz="1400">
                <a:solidFill>
                  <a:srgbClr val="008E5C"/>
                </a:solidFill>
                <a:latin typeface="Arial"/>
                <a:ea typeface="Arial"/>
                <a:cs typeface="Arial"/>
                <a:sym typeface="Arial"/>
              </a:defRPr>
            </a:lvl1pPr>
          </a:lstStyle>
          <a:p>
            <a:pPr/>
            <a:r>
              <a:t>Was habt ihr in der Unterrichtseinheit gelernt?</a:t>
            </a:r>
          </a:p>
        </p:txBody>
      </p:sp>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2" name="Titel 3"/>
          <p:cNvSpPr txBox="1"/>
          <p:nvPr>
            <p:ph type="body" idx="21"/>
          </p:nvPr>
        </p:nvSpPr>
        <p:spPr>
          <a:xfrm>
            <a:off x="470413" y="830262"/>
            <a:ext cx="5758855" cy="1278005"/>
          </a:xfrm>
          <a:prstGeom prst="rect">
            <a:avLst/>
          </a:prstGeom>
        </p:spPr>
        <p:txBody>
          <a:bodyPr/>
          <a:lstStyle/>
          <a:p>
            <a:pPr/>
            <a:r>
              <a:t>Welche Situationen könnt ihr euch vorstellen, in der finanzielle Mittel in der Familie knapp werden könnten?</a:t>
            </a:r>
          </a:p>
        </p:txBody>
      </p:sp>
      <p:pic>
        <p:nvPicPr>
          <p:cNvPr id="53" name="SEK2-Unterricht-Vertiefungsmodul1-PPT-Seite2.png" descr="SEK2-Unterricht-Vertiefungsmodul1-PPT-Seite2.png"/>
          <p:cNvPicPr>
            <a:picLocks noChangeAspect="1"/>
          </p:cNvPicPr>
          <p:nvPr/>
        </p:nvPicPr>
        <p:blipFill>
          <a:blip r:embed="rId3">
            <a:extLst/>
          </a:blip>
          <a:srcRect l="0" t="13803" r="0" b="0"/>
          <a:stretch>
            <a:fillRect/>
          </a:stretch>
        </p:blipFill>
        <p:spPr>
          <a:xfrm>
            <a:off x="3712198" y="1885503"/>
            <a:ext cx="4179493" cy="3433316"/>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7"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8" name="Titel 3"/>
          <p:cNvSpPr txBox="1"/>
          <p:nvPr>
            <p:ph type="body" idx="21"/>
          </p:nvPr>
        </p:nvSpPr>
        <p:spPr>
          <a:prstGeom prst="rect">
            <a:avLst/>
          </a:prstGeom>
        </p:spPr>
        <p:txBody>
          <a:bodyPr/>
          <a:lstStyle/>
          <a:p>
            <a:pPr/>
            <a:r>
              <a:t>Sebastians Zukunftsträume</a:t>
            </a:r>
          </a:p>
        </p:txBody>
      </p:sp>
      <p:pic>
        <p:nvPicPr>
          <p:cNvPr id="59" name="SV-erleben_Fotograf.png" descr="SV-erleben_Fotograf.png"/>
          <p:cNvPicPr>
            <a:picLocks noChangeAspect="1"/>
          </p:cNvPicPr>
          <p:nvPr/>
        </p:nvPicPr>
        <p:blipFill>
          <a:blip r:embed="rId3">
            <a:extLst/>
          </a:blip>
          <a:stretch>
            <a:fillRect/>
          </a:stretch>
        </p:blipFill>
        <p:spPr>
          <a:xfrm>
            <a:off x="237990" y="1966960"/>
            <a:ext cx="3219017" cy="3465211"/>
          </a:xfrm>
          <a:prstGeom prst="rect">
            <a:avLst/>
          </a:prstGeom>
          <a:ln w="12700">
            <a:miter lim="400000"/>
          </a:ln>
        </p:spPr>
      </p:pic>
      <p:pic>
        <p:nvPicPr>
          <p:cNvPr id="60" name="SV-erleben_Maurer.png" descr="SV-erleben_Maurer.png"/>
          <p:cNvPicPr>
            <a:picLocks noChangeAspect="1"/>
          </p:cNvPicPr>
          <p:nvPr/>
        </p:nvPicPr>
        <p:blipFill>
          <a:blip r:embed="rId4">
            <a:extLst/>
          </a:blip>
          <a:stretch>
            <a:fillRect/>
          </a:stretch>
        </p:blipFill>
        <p:spPr>
          <a:xfrm>
            <a:off x="3129178" y="1221037"/>
            <a:ext cx="3127632" cy="3465211"/>
          </a:xfrm>
          <a:prstGeom prst="rect">
            <a:avLst/>
          </a:prstGeom>
          <a:ln w="12700">
            <a:miter lim="400000"/>
          </a:ln>
        </p:spPr>
      </p:pic>
      <p:pic>
        <p:nvPicPr>
          <p:cNvPr id="61" name="SV-erleben_Behoerde.png" descr="SV-erleben_Behoerde.png"/>
          <p:cNvPicPr>
            <a:picLocks noChangeAspect="1"/>
          </p:cNvPicPr>
          <p:nvPr/>
        </p:nvPicPr>
        <p:blipFill>
          <a:blip r:embed="rId5">
            <a:extLst/>
          </a:blip>
          <a:stretch>
            <a:fillRect/>
          </a:stretch>
        </p:blipFill>
        <p:spPr>
          <a:xfrm>
            <a:off x="5479098" y="2005060"/>
            <a:ext cx="3318947" cy="3124481"/>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6" name="Titel 3"/>
          <p:cNvSpPr txBox="1"/>
          <p:nvPr>
            <p:ph type="body" idx="21"/>
          </p:nvPr>
        </p:nvSpPr>
        <p:spPr>
          <a:prstGeom prst="rect">
            <a:avLst/>
          </a:prstGeom>
        </p:spPr>
        <p:txBody>
          <a:bodyPr/>
          <a:lstStyle/>
          <a:p>
            <a:pPr/>
            <a:r>
              <a:t>Die Organisationsstruktur</a:t>
            </a:r>
          </a:p>
        </p:txBody>
      </p:sp>
      <p:pic>
        <p:nvPicPr>
          <p:cNvPr id="67" name="SEK2-Unterricht-Vertiefungsmodul1-PPT-Seite4.png" descr="SEK2-Unterricht-Vertiefungsmodul1-PPT-Seite4.png"/>
          <p:cNvPicPr>
            <a:picLocks noChangeAspect="1"/>
          </p:cNvPicPr>
          <p:nvPr/>
        </p:nvPicPr>
        <p:blipFill>
          <a:blip r:embed="rId3">
            <a:extLst/>
          </a:blip>
          <a:stretch>
            <a:fillRect/>
          </a:stretch>
        </p:blipFill>
        <p:spPr>
          <a:xfrm>
            <a:off x="1294885" y="1454669"/>
            <a:ext cx="6412797" cy="3377854"/>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1"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72" name="Titel 3"/>
          <p:cNvSpPr txBox="1"/>
          <p:nvPr>
            <p:ph type="body" idx="21"/>
          </p:nvPr>
        </p:nvSpPr>
        <p:spPr>
          <a:prstGeom prst="rect">
            <a:avLst/>
          </a:prstGeom>
        </p:spPr>
        <p:txBody>
          <a:bodyPr/>
          <a:lstStyle/>
          <a:p>
            <a:pPr/>
            <a:r>
              <a:t>Aufgabenbereiche der </a:t>
            </a:r>
          </a:p>
          <a:p>
            <a:pPr/>
            <a:r>
              <a:t>3 Versicherungssparten</a:t>
            </a:r>
          </a:p>
        </p:txBody>
      </p:sp>
      <p:graphicFrame>
        <p:nvGraphicFramePr>
          <p:cNvPr id="73" name="Tabellenplatzhalter 6"/>
          <p:cNvGraphicFramePr/>
          <p:nvPr/>
        </p:nvGraphicFramePr>
        <p:xfrm>
          <a:off x="490964" y="1735138"/>
          <a:ext cx="8006473" cy="3367732"/>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1998443"/>
                <a:gridCol w="1998443"/>
                <a:gridCol w="1998443"/>
                <a:gridCol w="1998443"/>
              </a:tblGrid>
              <a:tr h="838757">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12700">
                      <a:miter lim="400000"/>
                    </a:lnT>
                    <a:lnB w="12700">
                      <a:miter lim="400000"/>
                    </a:lnB>
                    <a:solidFill>
                      <a:srgbClr val="008E5C"/>
                    </a:solidFill>
                  </a:tcPr>
                </a:tc>
                <a:tc>
                  <a:txBody>
                    <a:bodyPr/>
                    <a:lstStyle/>
                    <a:p>
                      <a:pPr algn="ctr" defTabSz="609584">
                        <a:defRPr b="0" cap="none" sz="1800">
                          <a:solidFill>
                            <a:srgbClr val="000000"/>
                          </a:solidFill>
                        </a:defRPr>
                      </a:pPr>
                      <a:r>
                        <a:rPr b="1" sz="1100">
                          <a:solidFill>
                            <a:srgbClr val="FFFFFF"/>
                          </a:solidFill>
                          <a:latin typeface="Arial"/>
                          <a:ea typeface="Arial"/>
                          <a:cs typeface="Arial"/>
                          <a:sym typeface="Arial"/>
                        </a:rPr>
                        <a:t>Krankenversicherung</a:t>
                      </a:r>
                    </a:p>
                  </a:txBody>
                  <a:tcPr marL="45720" marR="45720" marT="45720" marB="45720" anchor="ctr" anchorCtr="0" horzOverflow="overflow">
                    <a:lnL w="12700">
                      <a:miter lim="400000"/>
                    </a:lnL>
                    <a:lnR w="12700">
                      <a:miter lim="400000"/>
                    </a:lnR>
                    <a:lnT w="12700">
                      <a:miter lim="400000"/>
                    </a:lnT>
                    <a:lnB w="12700">
                      <a:miter lim="400000"/>
                    </a:lnB>
                    <a:solidFill>
                      <a:srgbClr val="008E5C"/>
                    </a:solidFill>
                  </a:tcPr>
                </a:tc>
                <a:tc>
                  <a:txBody>
                    <a:bodyPr/>
                    <a:lstStyle/>
                    <a:p>
                      <a:pPr algn="ctr" defTabSz="609584">
                        <a:defRPr b="0" cap="none" sz="1800">
                          <a:solidFill>
                            <a:srgbClr val="000000"/>
                          </a:solidFill>
                        </a:defRPr>
                      </a:pPr>
                      <a:r>
                        <a:rPr b="1" sz="1100">
                          <a:solidFill>
                            <a:srgbClr val="FFFFFF"/>
                          </a:solidFill>
                          <a:latin typeface="Arial"/>
                          <a:ea typeface="Arial"/>
                          <a:cs typeface="Arial"/>
                          <a:sym typeface="Arial"/>
                        </a:rPr>
                        <a:t>Unfallversicherung</a:t>
                      </a:r>
                    </a:p>
                  </a:txBody>
                  <a:tcPr marL="45720" marR="45720" marT="45720" marB="45720" anchor="ctr" anchorCtr="0" horzOverflow="overflow">
                    <a:lnL w="12700">
                      <a:miter lim="400000"/>
                    </a:lnL>
                    <a:lnR w="12700">
                      <a:miter lim="400000"/>
                    </a:lnR>
                    <a:lnT w="12700">
                      <a:miter lim="400000"/>
                    </a:lnT>
                    <a:lnB w="12700">
                      <a:miter lim="400000"/>
                    </a:lnB>
                    <a:solidFill>
                      <a:srgbClr val="008E5C"/>
                    </a:solidFill>
                  </a:tcPr>
                </a:tc>
                <a:tc>
                  <a:txBody>
                    <a:bodyPr/>
                    <a:lstStyle/>
                    <a:p>
                      <a:pPr algn="ctr" defTabSz="609584">
                        <a:defRPr b="0" cap="none" sz="1800">
                          <a:solidFill>
                            <a:srgbClr val="000000"/>
                          </a:solidFill>
                        </a:defRPr>
                      </a:pPr>
                      <a:r>
                        <a:rPr b="1" sz="1100">
                          <a:solidFill>
                            <a:srgbClr val="FFFFFF"/>
                          </a:solidFill>
                          <a:latin typeface="Arial"/>
                          <a:ea typeface="Arial"/>
                          <a:cs typeface="Arial"/>
                          <a:sym typeface="Arial"/>
                        </a:rPr>
                        <a:t>Pensionsversicherung</a:t>
                      </a:r>
                    </a:p>
                  </a:txBody>
                  <a:tcPr marL="45720" marR="45720" marT="45720" marB="45720" anchor="ctr" anchorCtr="0" horzOverflow="overflow">
                    <a:lnL w="12700">
                      <a:miter lim="400000"/>
                    </a:lnL>
                    <a:lnR w="12700">
                      <a:miter lim="400000"/>
                    </a:lnR>
                    <a:lnT w="12700">
                      <a:miter lim="400000"/>
                    </a:lnT>
                    <a:lnB w="12700">
                      <a:miter lim="400000"/>
                    </a:lnB>
                    <a:solidFill>
                      <a:srgbClr val="008E5C"/>
                    </a:solidFill>
                  </a:tcPr>
                </a:tc>
              </a:tr>
              <a:tr h="838757">
                <a:tc>
                  <a:txBody>
                    <a:bodyPr/>
                    <a:lstStyle/>
                    <a:p>
                      <a:pPr algn="ctr" defTabSz="609584">
                        <a:defRPr cap="none" sz="1800"/>
                      </a:pPr>
                      <a:r>
                        <a:rPr b="1" sz="1100">
                          <a:latin typeface="Arial"/>
                          <a:ea typeface="Arial"/>
                          <a:cs typeface="Arial"/>
                          <a:sym typeface="Arial"/>
                        </a:rPr>
                        <a:t>Gesundheitsförderung</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Vorsorgeuntersuchung</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Hinweis auf Unfallrisiken</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Gesundheitsvorsorge Kuraufenthalt</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r>
              <a:tr h="838757">
                <a:tc>
                  <a:txBody>
                    <a:bodyPr/>
                    <a:lstStyle/>
                    <a:p>
                      <a:pPr algn="ctr" defTabSz="609584">
                        <a:defRPr cap="none" sz="1800"/>
                      </a:pPr>
                      <a:r>
                        <a:rPr b="1" sz="1100">
                          <a:latin typeface="Arial"/>
                          <a:ea typeface="Arial"/>
                          <a:cs typeface="Arial"/>
                          <a:sym typeface="Arial"/>
                        </a:rPr>
                        <a:t>Krankenbehandlung</a:t>
                      </a:r>
                    </a:p>
                  </a:txBody>
                  <a:tcPr marL="45720" marR="45720" marT="45720" marB="45720" anchor="ctr" anchorCtr="0" horzOverflow="overflow">
                    <a:lnL w="12700">
                      <a:miter lim="400000"/>
                    </a:lnL>
                    <a:lnR w="12700">
                      <a:miter lim="400000"/>
                    </a:lnR>
                    <a:lnT w="12700">
                      <a:miter lim="400000"/>
                    </a:lnT>
                    <a:lnB w="12700">
                      <a:miter lim="400000"/>
                    </a:lnB>
                    <a:solidFill>
                      <a:srgbClr val="CCE8DE"/>
                    </a:solidFill>
                  </a:tcPr>
                </a:tc>
                <a:tc>
                  <a:txBody>
                    <a:bodyPr/>
                    <a:lstStyle/>
                    <a:p>
                      <a:pPr algn="ctr" defTabSz="609584">
                        <a:defRPr cap="none" sz="1800"/>
                      </a:pPr>
                      <a:r>
                        <a:rPr sz="1100">
                          <a:latin typeface="Arial"/>
                          <a:ea typeface="Arial"/>
                          <a:cs typeface="Arial"/>
                          <a:sym typeface="Arial"/>
                        </a:rPr>
                        <a:t>Medikamente, Heilbehelfe 
wie Rollstühle</a:t>
                      </a:r>
                    </a:p>
                  </a:txBody>
                  <a:tcPr marL="45720" marR="45720" marT="45720" marB="45720" anchor="ctr" anchorCtr="0" horzOverflow="overflow">
                    <a:lnL w="12700">
                      <a:miter lim="400000"/>
                    </a:lnL>
                    <a:lnR w="12700">
                      <a:miter lim="400000"/>
                    </a:lnR>
                    <a:lnT w="12700">
                      <a:miter lim="400000"/>
                    </a:lnT>
                    <a:lnB w="12700">
                      <a:miter lim="400000"/>
                    </a:lnB>
                    <a:solidFill>
                      <a:srgbClr val="CCE8DE"/>
                    </a:solidFill>
                  </a:tcPr>
                </a:tc>
                <a:tc>
                  <a:txBody>
                    <a:bodyPr/>
                    <a:lstStyle/>
                    <a:p>
                      <a:pPr algn="ctr" defTabSz="609584">
                        <a:defRPr cap="none" sz="1800"/>
                      </a:pPr>
                      <a:r>
                        <a:rPr sz="1100">
                          <a:latin typeface="Arial"/>
                          <a:ea typeface="Arial"/>
                          <a:cs typeface="Arial"/>
                          <a:sym typeface="Arial"/>
                        </a:rPr>
                        <a:t>Behandlung 
nach Arbeitsunfall </a:t>
                      </a:r>
                    </a:p>
                  </a:txBody>
                  <a:tcPr marL="45720" marR="45720" marT="45720" marB="45720" anchor="ctr" anchorCtr="0" horzOverflow="overflow">
                    <a:lnL w="12700">
                      <a:miter lim="400000"/>
                    </a:lnL>
                    <a:lnR w="12700">
                      <a:miter lim="400000"/>
                    </a:lnR>
                    <a:lnT w="12700">
                      <a:miter lim="400000"/>
                    </a:lnT>
                    <a:lnB w="12700">
                      <a:miter lim="400000"/>
                    </a:lnB>
                    <a:solidFill>
                      <a:srgbClr val="CCE8DE"/>
                    </a:solidFill>
                  </a:tcPr>
                </a:tc>
                <a:tc>
                  <a:txBody>
                    <a:bodyPr/>
                    <a:lstStyle/>
                    <a:p>
                      <a:pPr algn="ctr" defTabSz="609584">
                        <a:defRPr cap="none" sz="1800"/>
                      </a:pPr>
                      <a:r>
                        <a:rPr sz="1100">
                          <a:latin typeface="Arial"/>
                          <a:ea typeface="Arial"/>
                          <a:cs typeface="Arial"/>
                          <a:sym typeface="Arial"/>
                        </a:rPr>
                        <a:t>Rehabilitation</a:t>
                      </a:r>
                    </a:p>
                  </a:txBody>
                  <a:tcPr marL="45720" marR="45720" marT="45720" marB="45720" anchor="ctr" anchorCtr="0" horzOverflow="overflow">
                    <a:lnL w="12700">
                      <a:miter lim="400000"/>
                    </a:lnL>
                    <a:lnR w="12700">
                      <a:miter lim="400000"/>
                    </a:lnR>
                    <a:lnT w="12700">
                      <a:miter lim="400000"/>
                    </a:lnT>
                    <a:lnB w="12700">
                      <a:miter lim="400000"/>
                    </a:lnB>
                    <a:solidFill>
                      <a:srgbClr val="CCE8DE"/>
                    </a:solidFill>
                  </a:tcPr>
                </a:tc>
              </a:tr>
              <a:tr h="838757">
                <a:tc>
                  <a:txBody>
                    <a:bodyPr/>
                    <a:lstStyle/>
                    <a:p>
                      <a:pPr algn="ctr" defTabSz="609584">
                        <a:defRPr cap="none" sz="1800"/>
                      </a:pPr>
                      <a:r>
                        <a:rPr b="1" sz="1100">
                          <a:latin typeface="Arial"/>
                          <a:ea typeface="Arial"/>
                          <a:cs typeface="Arial"/>
                          <a:sym typeface="Arial"/>
                        </a:rPr>
                        <a:t>Einkommensersatz</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Krankengeld bei 
langer Krankheit</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Rentenzahlungen</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Pensionen</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7" name="Foliennummernplatzhalter 2"/>
          <p:cNvSpPr txBox="1"/>
          <p:nvPr>
            <p:ph type="sldNum" sz="quarter" idx="2"/>
          </p:nvPr>
        </p:nvSpPr>
        <p:spPr>
          <a:xfrm>
            <a:off x="462406" y="5466964"/>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78" name="Titel 3"/>
          <p:cNvSpPr txBox="1"/>
          <p:nvPr>
            <p:ph type="body" idx="21"/>
          </p:nvPr>
        </p:nvSpPr>
        <p:spPr>
          <a:prstGeom prst="rect">
            <a:avLst/>
          </a:prstGeom>
        </p:spPr>
        <p:txBody>
          <a:bodyPr/>
          <a:lstStyle/>
          <a:p>
            <a:pPr/>
            <a:r>
              <a:t>Wer ist wo versichert?</a:t>
            </a:r>
          </a:p>
        </p:txBody>
      </p:sp>
      <p:pic>
        <p:nvPicPr>
          <p:cNvPr id="79" name="SEK2-Unterricht-Vertiefungsmodul1-PPT-Seite6.png" descr="SEK2-Unterricht-Vertiefungsmodul1-PPT-Seite6.png"/>
          <p:cNvPicPr>
            <a:picLocks noChangeAspect="1"/>
          </p:cNvPicPr>
          <p:nvPr/>
        </p:nvPicPr>
        <p:blipFill>
          <a:blip r:embed="rId3">
            <a:extLst/>
          </a:blip>
          <a:stretch>
            <a:fillRect/>
          </a:stretch>
        </p:blipFill>
        <p:spPr>
          <a:xfrm>
            <a:off x="1139790" y="1752065"/>
            <a:ext cx="6696121" cy="2882383"/>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3"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84" name="Titel 3"/>
          <p:cNvSpPr txBox="1"/>
          <p:nvPr>
            <p:ph type="body" idx="21"/>
          </p:nvPr>
        </p:nvSpPr>
        <p:spPr>
          <a:prstGeom prst="rect">
            <a:avLst/>
          </a:prstGeom>
        </p:spPr>
        <p:txBody>
          <a:bodyPr/>
          <a:lstStyle/>
          <a:p>
            <a:pPr/>
            <a:r>
              <a:t>Die Organisationsstruktur</a:t>
            </a:r>
          </a:p>
        </p:txBody>
      </p:sp>
      <p:pic>
        <p:nvPicPr>
          <p:cNvPr id="85" name="SEK2-Unterricht-Vertiefungsmodul1-PPT-Seite7.png" descr="SEK2-Unterricht-Vertiefungsmodul1-PPT-Seite7.png"/>
          <p:cNvPicPr>
            <a:picLocks noChangeAspect="1"/>
          </p:cNvPicPr>
          <p:nvPr/>
        </p:nvPicPr>
        <p:blipFill>
          <a:blip r:embed="rId3">
            <a:extLst/>
          </a:blip>
          <a:stretch>
            <a:fillRect/>
          </a:stretch>
        </p:blipFill>
        <p:spPr>
          <a:xfrm>
            <a:off x="468957" y="1615135"/>
            <a:ext cx="8050234" cy="3296571"/>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9"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90" name="Titel 3"/>
          <p:cNvSpPr txBox="1"/>
          <p:nvPr>
            <p:ph type="body" idx="21"/>
          </p:nvPr>
        </p:nvSpPr>
        <p:spPr>
          <a:prstGeom prst="rect">
            <a:avLst/>
          </a:prstGeom>
        </p:spPr>
        <p:txBody>
          <a:bodyPr/>
          <a:lstStyle/>
          <a:p>
            <a:pPr/>
            <a:r>
              <a:t>Wer ist wo versichert?</a:t>
            </a:r>
          </a:p>
        </p:txBody>
      </p:sp>
      <p:pic>
        <p:nvPicPr>
          <p:cNvPr id="91" name="SEK2-Unterricht-Vertiefungsmodul1-PPT-Seite8.png" descr="SEK2-Unterricht-Vertiefungsmodul1-PPT-Seite8.png"/>
          <p:cNvPicPr>
            <a:picLocks noChangeAspect="1"/>
          </p:cNvPicPr>
          <p:nvPr/>
        </p:nvPicPr>
        <p:blipFill>
          <a:blip r:embed="rId3">
            <a:extLst/>
          </a:blip>
          <a:stretch>
            <a:fillRect/>
          </a:stretch>
        </p:blipFill>
        <p:spPr>
          <a:xfrm>
            <a:off x="1367498" y="1618951"/>
            <a:ext cx="6240706" cy="3288852"/>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5"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96" name="Titel 3"/>
          <p:cNvSpPr txBox="1"/>
          <p:nvPr>
            <p:ph type="body" idx="21"/>
          </p:nvPr>
        </p:nvSpPr>
        <p:spPr>
          <a:prstGeom prst="rect">
            <a:avLst/>
          </a:prstGeom>
        </p:spPr>
        <p:txBody>
          <a:bodyPr/>
          <a:lstStyle/>
          <a:p>
            <a:pPr/>
            <a:r>
              <a:t>Die Organisationsstruktur</a:t>
            </a:r>
          </a:p>
        </p:txBody>
      </p:sp>
      <p:pic>
        <p:nvPicPr>
          <p:cNvPr id="97" name="SEK2-Unterricht-Vertiefungsmodul1-PPT-Seite9.png" descr="SEK2-Unterricht-Vertiefungsmodul1-PPT-Seite9.png"/>
          <p:cNvPicPr>
            <a:picLocks noChangeAspect="1"/>
          </p:cNvPicPr>
          <p:nvPr/>
        </p:nvPicPr>
        <p:blipFill>
          <a:blip r:embed="rId3">
            <a:extLst/>
          </a:blip>
          <a:stretch>
            <a:fillRect/>
          </a:stretch>
        </p:blipFill>
        <p:spPr>
          <a:xfrm>
            <a:off x="967748" y="1486766"/>
            <a:ext cx="6646810" cy="4865465"/>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theme/theme1.xml><?xml version="1.0" encoding="utf-8"?>
<a:theme xmlns:a="http://schemas.openxmlformats.org/drawingml/2006/main" xmlns:r="http://schemas.openxmlformats.org/officeDocument/2006/relationships" name="WU 16:10">
  <a:themeElements>
    <a:clrScheme name="WU 16:10">
      <a:dk1>
        <a:srgbClr val="000000"/>
      </a:dk1>
      <a:lt1>
        <a:srgbClr val="FFFFFF"/>
      </a:lt1>
      <a:dk2>
        <a:srgbClr val="A7A7A7"/>
      </a:dk2>
      <a:lt2>
        <a:srgbClr val="535353"/>
      </a:lt2>
      <a:accent1>
        <a:srgbClr val="0096D3"/>
      </a:accent1>
      <a:accent2>
        <a:srgbClr val="002350"/>
      </a:accent2>
      <a:accent3>
        <a:srgbClr val="4B2582"/>
      </a:accent3>
      <a:accent4>
        <a:srgbClr val="457AA0"/>
      </a:accent4>
      <a:accent5>
        <a:srgbClr val="A592C0"/>
      </a:accent5>
      <a:accent6>
        <a:srgbClr val="80CFE9"/>
      </a:accent6>
      <a:hlink>
        <a:srgbClr val="0000FF"/>
      </a:hlink>
      <a:folHlink>
        <a:srgbClr val="FF00FF"/>
      </a:folHlink>
    </a:clrScheme>
    <a:fontScheme name="WU 16:10">
      <a:majorFont>
        <a:latin typeface="Verdana"/>
        <a:ea typeface="Verdana"/>
        <a:cs typeface="Verdana"/>
      </a:majorFont>
      <a:minorFont>
        <a:latin typeface="Helvetica"/>
        <a:ea typeface="Helvetica"/>
        <a:cs typeface="Helvetica"/>
      </a:minorFont>
    </a:fontScheme>
    <a:fmtScheme name="WU 16: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U 16:10">
  <a:themeElements>
    <a:clrScheme name="WU 16:10">
      <a:dk1>
        <a:srgbClr val="000000"/>
      </a:dk1>
      <a:lt1>
        <a:srgbClr val="FFFFFF"/>
      </a:lt1>
      <a:dk2>
        <a:srgbClr val="A7A7A7"/>
      </a:dk2>
      <a:lt2>
        <a:srgbClr val="535353"/>
      </a:lt2>
      <a:accent1>
        <a:srgbClr val="0096D3"/>
      </a:accent1>
      <a:accent2>
        <a:srgbClr val="002350"/>
      </a:accent2>
      <a:accent3>
        <a:srgbClr val="4B2582"/>
      </a:accent3>
      <a:accent4>
        <a:srgbClr val="457AA0"/>
      </a:accent4>
      <a:accent5>
        <a:srgbClr val="A592C0"/>
      </a:accent5>
      <a:accent6>
        <a:srgbClr val="80CFE9"/>
      </a:accent6>
      <a:hlink>
        <a:srgbClr val="0000FF"/>
      </a:hlink>
      <a:folHlink>
        <a:srgbClr val="FF00FF"/>
      </a:folHlink>
    </a:clrScheme>
    <a:fontScheme name="WU 16:10">
      <a:majorFont>
        <a:latin typeface="Verdana"/>
        <a:ea typeface="Verdana"/>
        <a:cs typeface="Verdana"/>
      </a:majorFont>
      <a:minorFont>
        <a:latin typeface="Helvetica"/>
        <a:ea typeface="Helvetica"/>
        <a:cs typeface="Helvetica"/>
      </a:minorFont>
    </a:fontScheme>
    <a:fmtScheme name="WU 16: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