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x="9144000" cy="5715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D6DF"/>
          </a:solidFill>
        </a:fill>
      </a:tcStyle>
    </a:wholeTbl>
    <a:band2H>
      <a:tcTxStyle b="def" i="def"/>
      <a:tcStyle>
        <a:tcBdr/>
        <a:fill>
          <a:solidFill>
            <a:srgbClr val="E8EC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CEF"/>
          </a:solidFill>
        </a:fill>
      </a:tcStyle>
    </a:wholeTbl>
    <a:band2H>
      <a:tcTxStyle b="def" i="def"/>
      <a:tcStyle>
        <a:tcBdr/>
        <a:fill>
          <a:solidFill>
            <a:srgbClr val="E6EE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CBD8"/>
          </a:solidFill>
        </a:fill>
      </a:tcStyle>
    </a:wholeTbl>
    <a:band2H>
      <a:tcTxStyle b="def" i="def"/>
      <a:tcStyle>
        <a:tcBdr/>
        <a:fill>
          <a:solidFill>
            <a:srgbClr val="E8E7EC"/>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7EDF6"/>
          </a:solidFill>
        </a:fill>
      </a:tcStyle>
    </a:wholeTbl>
    <a:band2H>
      <a:tcTxStyle b="def" i="def"/>
      <a:tcStyle>
        <a:tcBdr/>
        <a:fill>
          <a:solidFill>
            <a:srgbClr val="ECF6FB"/>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32" name="Shape 32"/>
          <p:cNvSpPr/>
          <p:nvPr>
            <p:ph type="sldImg"/>
          </p:nvPr>
        </p:nvSpPr>
        <p:spPr>
          <a:xfrm>
            <a:off x="1143000" y="685800"/>
            <a:ext cx="4572000" cy="3429000"/>
          </a:xfrm>
          <a:prstGeom prst="rect">
            <a:avLst/>
          </a:prstGeom>
        </p:spPr>
        <p:txBody>
          <a:bodyPr/>
          <a:lstStyle/>
          <a:p>
            <a:pPr/>
          </a:p>
        </p:txBody>
      </p:sp>
      <p:sp>
        <p:nvSpPr>
          <p:cNvPr id="33" name="Shape 3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Verdana"/>
      </a:defRPr>
    </a:lvl1pPr>
    <a:lvl2pPr indent="228600" latinLnBrk="0">
      <a:defRPr sz="1200">
        <a:latin typeface="+mj-lt"/>
        <a:ea typeface="+mj-ea"/>
        <a:cs typeface="+mj-cs"/>
        <a:sym typeface="Verdana"/>
      </a:defRPr>
    </a:lvl2pPr>
    <a:lvl3pPr indent="457200" latinLnBrk="0">
      <a:defRPr sz="1200">
        <a:latin typeface="+mj-lt"/>
        <a:ea typeface="+mj-ea"/>
        <a:cs typeface="+mj-cs"/>
        <a:sym typeface="Verdana"/>
      </a:defRPr>
    </a:lvl3pPr>
    <a:lvl4pPr indent="685800" latinLnBrk="0">
      <a:defRPr sz="1200">
        <a:latin typeface="+mj-lt"/>
        <a:ea typeface="+mj-ea"/>
        <a:cs typeface="+mj-cs"/>
        <a:sym typeface="Verdana"/>
      </a:defRPr>
    </a:lvl4pPr>
    <a:lvl5pPr indent="914400" latinLnBrk="0">
      <a:defRPr sz="1200">
        <a:latin typeface="+mj-lt"/>
        <a:ea typeface="+mj-ea"/>
        <a:cs typeface="+mj-cs"/>
        <a:sym typeface="Verdana"/>
      </a:defRPr>
    </a:lvl5pPr>
    <a:lvl6pPr indent="1143000" latinLnBrk="0">
      <a:defRPr sz="1200">
        <a:latin typeface="+mj-lt"/>
        <a:ea typeface="+mj-ea"/>
        <a:cs typeface="+mj-cs"/>
        <a:sym typeface="Verdana"/>
      </a:defRPr>
    </a:lvl6pPr>
    <a:lvl7pPr indent="1371600" latinLnBrk="0">
      <a:defRPr sz="1200">
        <a:latin typeface="+mj-lt"/>
        <a:ea typeface="+mj-ea"/>
        <a:cs typeface="+mj-cs"/>
        <a:sym typeface="Verdana"/>
      </a:defRPr>
    </a:lvl7pPr>
    <a:lvl8pPr indent="1600200" latinLnBrk="0">
      <a:defRPr sz="1200">
        <a:latin typeface="+mj-lt"/>
        <a:ea typeface="+mj-ea"/>
        <a:cs typeface="+mj-cs"/>
        <a:sym typeface="Verdana"/>
      </a:defRPr>
    </a:lvl8pPr>
    <a:lvl9pPr indent="1828800" latinLnBrk="0">
      <a:defRPr sz="1200">
        <a:latin typeface="+mj-lt"/>
        <a:ea typeface="+mj-ea"/>
        <a:cs typeface="+mj-cs"/>
        <a:sym typeface="Verdana"/>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 name="Shape 41"/>
          <p:cNvSpPr/>
          <p:nvPr>
            <p:ph type="sldImg"/>
          </p:nvPr>
        </p:nvSpPr>
        <p:spPr>
          <a:prstGeom prst="rect">
            <a:avLst/>
          </a:prstGeom>
        </p:spPr>
        <p:txBody>
          <a:bodyPr/>
          <a:lstStyle/>
          <a:p>
            <a:pPr/>
          </a:p>
        </p:txBody>
      </p:sp>
      <p:sp>
        <p:nvSpPr>
          <p:cNvPr id="42" name="Shape 42"/>
          <p:cNvSpPr/>
          <p:nvPr>
            <p:ph type="body" sz="quarter" idx="1"/>
          </p:nvPr>
        </p:nvSpPr>
        <p:spPr>
          <a:prstGeom prst="rect">
            <a:avLst/>
          </a:prstGeom>
        </p:spPr>
        <p:txBody>
          <a:bodyPr/>
          <a:lstStyle/>
          <a:p>
            <a:pPr/>
            <a:r>
              <a:t>Sozialquote - Grafik: Sozialquote im EU-Vergleich (2016)</a:t>
            </a:r>
          </a:p>
          <a:p>
            <a:pPr/>
          </a:p>
          <a:p>
            <a:pPr/>
            <a:r>
              <a:t>Leitfragen:</a:t>
            </a:r>
          </a:p>
          <a:p>
            <a:pPr/>
            <a:r>
              <a:t>- Wie hoch ist die Sozialquote in Österreich?</a:t>
            </a:r>
          </a:p>
          <a:p>
            <a:pPr/>
            <a:r>
              <a:t>- Wie liegt Österreich im Vergleich zum EU-Schnitt?</a:t>
            </a:r>
          </a:p>
          <a:p>
            <a:pPr/>
            <a:r>
              <a:t>- Welches Land weist in dieser Grafik die höchste, welches die niedrigste Sozialquote auf? Was bedeutet das?</a:t>
            </a:r>
          </a:p>
          <a:p>
            <a:pPr/>
            <a:r>
              <a:t>- Wofür habt ihr vielleicht schon Sozialausgaben in Anspruch genommen?</a:t>
            </a:r>
          </a:p>
          <a:p>
            <a:pPr/>
            <a:r>
              <a:t>ODER: </a:t>
            </a:r>
            <a:br/>
            <a:r>
              <a:t>- Ihr wart sicher alle schon mal krank und seid zum Arzt gegangen und habt Medikamente bekommt. Zählt das zu den Sozialausgaben dazu? Und warum?</a:t>
            </a:r>
          </a:p>
          <a:p>
            <a:pPr/>
            <a:r>
              <a:t> </a:t>
            </a:r>
          </a:p>
          <a:p>
            <a:pPr/>
            <a:r>
              <a:t>Überleitung von diesen Sozialleistungen hin zum Sozialstaat, der die Grundlage für diese Leistungen schafft. </a:t>
            </a:r>
          </a:p>
          <a:p>
            <a:p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 name="Shape 47"/>
          <p:cNvSpPr/>
          <p:nvPr>
            <p:ph type="sldImg"/>
          </p:nvPr>
        </p:nvSpPr>
        <p:spPr>
          <a:prstGeom prst="rect">
            <a:avLst/>
          </a:prstGeom>
        </p:spPr>
        <p:txBody>
          <a:bodyPr/>
          <a:lstStyle/>
          <a:p>
            <a:pPr/>
          </a:p>
        </p:txBody>
      </p:sp>
      <p:sp>
        <p:nvSpPr>
          <p:cNvPr id="48" name="Shape 48"/>
          <p:cNvSpPr/>
          <p:nvPr>
            <p:ph type="body" sz="quarter" idx="1"/>
          </p:nvPr>
        </p:nvSpPr>
        <p:spPr>
          <a:prstGeom prst="rect">
            <a:avLst/>
          </a:prstGeom>
        </p:spPr>
        <p:txBody>
          <a:bodyPr/>
          <a:lstStyle/>
          <a:p>
            <a:pPr/>
            <a:r>
              <a:t>Sozialstaat erläutern:</a:t>
            </a:r>
          </a:p>
          <a:p>
            <a:pPr/>
            <a:r>
              <a:t>In einem Sozialstaat leben Personen, die ganz unterschiedlich sind. Es gibt junge und alte Personen, Gesunde und Kranke, Arme und Reiche. Es ist also eine große Vielfalt vorhanden. </a:t>
            </a:r>
          </a:p>
          <a:p>
            <a:pPr/>
          </a:p>
          <a:p>
            <a:pPr/>
            <a:r>
              <a:t>Aufgrund ihrer Herkunft und Lebenssituation könnten sich nur einige Personen leisten, das Theater zu besuchen, die Schule zu besuchen, öffentliche Verkehrsmittel zu verwenden.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 name="Shape 53"/>
          <p:cNvSpPr/>
          <p:nvPr>
            <p:ph type="sldImg"/>
          </p:nvPr>
        </p:nvSpPr>
        <p:spPr>
          <a:prstGeom prst="rect">
            <a:avLst/>
          </a:prstGeom>
        </p:spPr>
        <p:txBody>
          <a:bodyPr/>
          <a:lstStyle/>
          <a:p>
            <a:pPr/>
          </a:p>
        </p:txBody>
      </p:sp>
      <p:sp>
        <p:nvSpPr>
          <p:cNvPr id="54" name="Shape 54"/>
          <p:cNvSpPr/>
          <p:nvPr>
            <p:ph type="body" sz="quarter" idx="1"/>
          </p:nvPr>
        </p:nvSpPr>
        <p:spPr>
          <a:prstGeom prst="rect">
            <a:avLst/>
          </a:prstGeom>
        </p:spPr>
        <p:txBody>
          <a:bodyPr/>
          <a:lstStyle/>
          <a:p>
            <a:pPr/>
            <a:r>
              <a:t>Sozialstaat erläutern:</a:t>
            </a:r>
          </a:p>
          <a:p>
            <a:pPr/>
            <a:r>
              <a:t>Ziel des Sozialstaates ist es, die Möglichkeit zur Teilhabe an gesellschaftlichen und politischen Prozessen zu gewährleisten. Sozialpolitische Maßnahmen sollen Ungleichheit in Bezug auf Einkommen reduzieren und eine Absicherung der Grundbedürfnisse sicherstellen. Übergeordnetes Ziel ist es, ärmere Bevölkerungsgruppen in die Gesellschaft zu integrieren und dadurch die Gesellschaftsordnung zu stabilisieren. Welches Ausmaß an Ungleichheit als ungerecht empfunden wird, ist gesellschaftlich festzulegen und wird in politischen Debatten ausgehandelt.</a:t>
            </a:r>
          </a:p>
          <a:p>
            <a:pPr/>
            <a:r>
              <a:t>Die Leistungen wären ohne öffentliche Finanzierung nicht verfügbar oder nicht leistbar. Ein allgemeiner Zugang zu Bereichen wie Bildung, Mobilität, kultureller und gesellschaftlicher Teilhabe wäre damit gefährdet.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 name="Shape 59"/>
          <p:cNvSpPr/>
          <p:nvPr>
            <p:ph type="sldImg"/>
          </p:nvPr>
        </p:nvSpPr>
        <p:spPr>
          <a:prstGeom prst="rect">
            <a:avLst/>
          </a:prstGeom>
        </p:spPr>
        <p:txBody>
          <a:bodyPr/>
          <a:lstStyle/>
          <a:p>
            <a:pPr/>
          </a:p>
        </p:txBody>
      </p:sp>
      <p:sp>
        <p:nvSpPr>
          <p:cNvPr id="60" name="Shape 60"/>
          <p:cNvSpPr/>
          <p:nvPr>
            <p:ph type="body" sz="quarter" idx="1"/>
          </p:nvPr>
        </p:nvSpPr>
        <p:spPr>
          <a:prstGeom prst="rect">
            <a:avLst/>
          </a:prstGeom>
        </p:spPr>
        <p:txBody>
          <a:bodyPr/>
          <a:lstStyle/>
          <a:p>
            <a:pPr/>
            <a:r>
              <a:t>Diese Personen erleben auch besondere oder aber auch schwierige Situationen in ihrem Leben wie zum Beispiel: Arbeitslosigkeit, Krankheit, Unfall, Mutterschaft, hohes Alter, Erwerbsunfähigkeit.</a:t>
            </a:r>
          </a:p>
          <a:p>
            <a:pPr/>
            <a:r>
              <a:t>Soziale Sicherheit ist somit darauf gerichtet, für von genannten Risiken bedrohten oder betroffenen Personen die soziale und wirtschaftliche Existenz zu sichern und damit einhergehende Benachteiligungen auszugleichen.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 name="Shape 65"/>
          <p:cNvSpPr/>
          <p:nvPr>
            <p:ph type="sldImg"/>
          </p:nvPr>
        </p:nvSpPr>
        <p:spPr>
          <a:prstGeom prst="rect">
            <a:avLst/>
          </a:prstGeom>
        </p:spPr>
        <p:txBody>
          <a:bodyPr/>
          <a:lstStyle/>
          <a:p>
            <a:pPr/>
          </a:p>
        </p:txBody>
      </p:sp>
      <p:sp>
        <p:nvSpPr>
          <p:cNvPr id="66" name="Shape 66"/>
          <p:cNvSpPr/>
          <p:nvPr>
            <p:ph type="body" sz="quarter" idx="1"/>
          </p:nvPr>
        </p:nvSpPr>
        <p:spPr>
          <a:prstGeom prst="rect">
            <a:avLst/>
          </a:prstGeom>
        </p:spPr>
        <p:txBody>
          <a:bodyPr/>
          <a:lstStyle/>
          <a:p>
            <a:pPr/>
            <a:r>
              <a:t>Sozialversicherung und soziale Sicherheit erläutern:</a:t>
            </a:r>
          </a:p>
          <a:p>
            <a:pPr/>
            <a:r>
              <a:t>Die Sozialversicherung ist der wichtigste Teil des österreichischen Systems der sozialen Sicherheit, da sie hinsichtlich der Zahl der geschützten Personen als auch hinsichtlich des Budgetvolumens die bedeutendste Einrichtung im Bereich der Sozialpolitik ist. Daneben sind aber noch die Arbeitslosenversicherung, Versorgung und Sozialhilfe für den umfassenden sozialen Schutz in Österreich von Bedeutung.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1" name="Shape 71"/>
          <p:cNvSpPr/>
          <p:nvPr>
            <p:ph type="sldImg"/>
          </p:nvPr>
        </p:nvSpPr>
        <p:spPr>
          <a:prstGeom prst="rect">
            <a:avLst/>
          </a:prstGeom>
        </p:spPr>
        <p:txBody>
          <a:bodyPr/>
          <a:lstStyle/>
          <a:p>
            <a:pPr/>
          </a:p>
        </p:txBody>
      </p:sp>
      <p:sp>
        <p:nvSpPr>
          <p:cNvPr id="72" name="Shape 72"/>
          <p:cNvSpPr/>
          <p:nvPr>
            <p:ph type="body" sz="quarter" idx="1"/>
          </p:nvPr>
        </p:nvSpPr>
        <p:spPr>
          <a:prstGeom prst="rect">
            <a:avLst/>
          </a:prstGeom>
        </p:spPr>
        <p:txBody>
          <a:bodyPr/>
          <a:lstStyle/>
          <a:p>
            <a:pPr/>
            <a:r>
              <a:t>Entwicklung des SV-Systems</a:t>
            </a:r>
          </a:p>
          <a:p>
            <a:pPr/>
            <a:r>
              <a:t>- Auflösung des AB und Besprechung der unbekannten Begriffe</a:t>
            </a:r>
          </a:p>
          <a:p>
            <a:pPr/>
          </a:p>
          <a:p>
            <a:pPr/>
            <a:r>
              <a:t>Information siehe: </a:t>
            </a:r>
            <a:r>
              <a:rPr i="1"/>
              <a:t>http://www.hauptverband.at/cdscontent/?contentid=10007.750771&amp;viewmode=content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7" name="Shape 77"/>
          <p:cNvSpPr/>
          <p:nvPr>
            <p:ph type="sldImg"/>
          </p:nvPr>
        </p:nvSpPr>
        <p:spPr>
          <a:prstGeom prst="rect">
            <a:avLst/>
          </a:prstGeom>
        </p:spPr>
        <p:txBody>
          <a:bodyPr/>
          <a:lstStyle/>
          <a:p>
            <a:pPr/>
          </a:p>
        </p:txBody>
      </p:sp>
      <p:sp>
        <p:nvSpPr>
          <p:cNvPr id="78" name="Shape 78"/>
          <p:cNvSpPr/>
          <p:nvPr>
            <p:ph type="body" sz="quarter" idx="1"/>
          </p:nvPr>
        </p:nvSpPr>
        <p:spPr>
          <a:prstGeom prst="rect">
            <a:avLst/>
          </a:prstGeom>
        </p:spPr>
        <p:txBody>
          <a:bodyPr/>
          <a:lstStyle/>
          <a:p>
            <a:pPr/>
            <a:r>
              <a:t>Versicherungsprinzip: SV vs. Privatversicherung</a:t>
            </a:r>
          </a:p>
          <a:p>
            <a:pPr/>
          </a:p>
          <a:p>
            <a:pPr/>
            <a:r>
              <a:t>Die SuS sollen durch Recherche (im Internet) die Unterschiede zwischen Sozialversicherung und Privatversicherung eruieren. Die Kriterien helfen dabei:</a:t>
            </a:r>
          </a:p>
          <a:p>
            <a:pPr lvl="1" marL="628650" indent="-171450">
              <a:buSzPct val="100000"/>
              <a:buFont typeface="Arial"/>
              <a:buChar char="•"/>
            </a:pPr>
            <a:r>
              <a:t>Entstehung des Versicherungsschutzes</a:t>
            </a:r>
          </a:p>
          <a:p>
            <a:pPr lvl="1" marL="628650" indent="-171450">
              <a:buSzPct val="100000"/>
              <a:buFont typeface="Arial"/>
              <a:buChar char="•"/>
            </a:pPr>
            <a:r>
              <a:t>Auswirkung auf die Gesellschaft</a:t>
            </a:r>
          </a:p>
          <a:p>
            <a:pPr lvl="1" marL="628650" indent="-171450">
              <a:buSzPct val="100000"/>
              <a:buFont typeface="Arial"/>
              <a:buChar char="•"/>
            </a:pPr>
            <a:r>
              <a:t>Abhängigkeit der eingezahlten Beiträge</a:t>
            </a:r>
          </a:p>
          <a:p>
            <a:pPr lvl="1" marL="628650" indent="-171450">
              <a:buSzPct val="100000"/>
              <a:buFont typeface="Arial"/>
              <a:buChar char="•"/>
            </a:pPr>
            <a:r>
              <a:t>Riskenauslese</a:t>
            </a:r>
          </a:p>
          <a:p>
            <a:pPr lvl="1" marL="628650" indent="-171450">
              <a:buSzPct val="100000"/>
              <a:buFont typeface="Arial"/>
              <a:buChar char="•"/>
            </a:pPr>
            <a:r>
              <a:t>Gewinnorientierung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3" name="Shape 83"/>
          <p:cNvSpPr/>
          <p:nvPr>
            <p:ph type="sldImg"/>
          </p:nvPr>
        </p:nvSpPr>
        <p:spPr>
          <a:prstGeom prst="rect">
            <a:avLst/>
          </a:prstGeom>
        </p:spPr>
        <p:txBody>
          <a:bodyPr/>
          <a:lstStyle/>
          <a:p>
            <a:pPr/>
          </a:p>
        </p:txBody>
      </p:sp>
      <p:sp>
        <p:nvSpPr>
          <p:cNvPr id="84" name="Shape 84"/>
          <p:cNvSpPr/>
          <p:nvPr>
            <p:ph type="body" sz="quarter" idx="1"/>
          </p:nvPr>
        </p:nvSpPr>
        <p:spPr>
          <a:prstGeom prst="rect">
            <a:avLst/>
          </a:prstGeom>
        </p:spPr>
        <p:txBody>
          <a:bodyPr/>
          <a:lstStyle/>
          <a:p>
            <a:pPr/>
            <a:r>
              <a:t>Versicherungsprinzip: Sozialversicherung vs. Privatversicherung</a:t>
            </a:r>
          </a:p>
          <a:p>
            <a:pPr/>
          </a:p>
          <a:p>
            <a:pPr/>
            <a:r>
              <a:t>Die SuS sollen durch Recherche (im Internet) die Unterschiede zwischen Sozialversicherung und Privatversicherung eruieren. Die Kriterien helfen dabei:</a:t>
            </a:r>
          </a:p>
          <a:p>
            <a:pPr lvl="1" marL="628650" indent="-171450">
              <a:buSzPct val="100000"/>
              <a:buFont typeface="Arial"/>
              <a:buChar char="•"/>
            </a:pPr>
            <a:r>
              <a:t>Entstehung des Versicherungsschutzes</a:t>
            </a:r>
          </a:p>
          <a:p>
            <a:pPr lvl="1" marL="628650" indent="-171450">
              <a:buSzPct val="100000"/>
              <a:buFont typeface="Arial"/>
              <a:buChar char="•"/>
            </a:pPr>
            <a:r>
              <a:t>Auswirkung auf die Gesellschaft</a:t>
            </a:r>
          </a:p>
          <a:p>
            <a:pPr lvl="1" marL="628650" indent="-171450">
              <a:buSzPct val="100000"/>
              <a:buFont typeface="Arial"/>
              <a:buChar char="•"/>
            </a:pPr>
            <a:r>
              <a:t>Abhängigkeit der eingezahlten Beiträge</a:t>
            </a:r>
          </a:p>
          <a:p>
            <a:pPr lvl="1" marL="628650" indent="-171450">
              <a:buSzPct val="100000"/>
              <a:buFont typeface="Arial"/>
              <a:buChar char="•"/>
            </a:pPr>
            <a:r>
              <a:t>Riskenauslese</a:t>
            </a:r>
          </a:p>
          <a:p>
            <a:pPr lvl="1" marL="628650" indent="-171450">
              <a:buSzPct val="100000"/>
              <a:buFont typeface="Arial"/>
              <a:buChar char="•"/>
            </a:pPr>
            <a:r>
              <a:t>Gewinnorientierung</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el und Inhalt">
    <p:spTree>
      <p:nvGrpSpPr>
        <p:cNvPr id="1" name=""/>
        <p:cNvGrpSpPr/>
        <p:nvPr/>
      </p:nvGrpSpPr>
      <p:grpSpPr>
        <a:xfrm>
          <a:off x="0" y="0"/>
          <a:ext cx="0" cy="0"/>
          <a:chOff x="0" y="0"/>
          <a:chExt cx="0" cy="0"/>
        </a:xfrm>
      </p:grpSpPr>
      <p:sp>
        <p:nvSpPr>
          <p:cNvPr id="16" name="Foliennummer"/>
          <p:cNvSpPr txBox="1"/>
          <p:nvPr>
            <p:ph type="sldNum" sz="quarter" idx="2"/>
          </p:nvPr>
        </p:nvSpPr>
        <p:spPr>
          <a:prstGeom prst="rect">
            <a:avLst/>
          </a:prstGeom>
        </p:spPr>
        <p:txBody>
          <a:bodyPr/>
          <a:lstStyle/>
          <a:p>
            <a:pPr/>
            <a:fld id="{86CB4B4D-7CA3-9044-876B-883B54F8677D}" type="slidenum"/>
          </a:p>
        </p:txBody>
      </p:sp>
      <p:sp>
        <p:nvSpPr>
          <p:cNvPr id="17" name="Titel 3"/>
          <p:cNvSpPr txBox="1"/>
          <p:nvPr>
            <p:ph type="body" sz="quarter" idx="21"/>
          </p:nvPr>
        </p:nvSpPr>
        <p:spPr>
          <a:xfrm>
            <a:off x="470413" y="830262"/>
            <a:ext cx="7921625" cy="876566"/>
          </a:xfrm>
          <a:prstGeom prst="rect">
            <a:avLst/>
          </a:prstGeom>
        </p:spPr>
        <p:txBody>
          <a:bodyPr/>
          <a:lstStyle>
            <a:lvl1pPr marL="0" indent="0">
              <a:spcBef>
                <a:spcPts val="0"/>
              </a:spcBef>
              <a:buClrTx/>
              <a:buSzTx/>
              <a:buNone/>
              <a:defRPr b="1" sz="2400">
                <a:solidFill>
                  <a:srgbClr val="138E5C"/>
                </a:solidFill>
                <a:latin typeface="Arial"/>
                <a:ea typeface="Arial"/>
                <a:cs typeface="Arial"/>
                <a:sym typeface="Arial"/>
              </a:defRPr>
            </a:lvl1pPr>
          </a:lstStyle>
          <a:p>
            <a:pPr/>
            <a:r>
              <a:t>Titel der Folie eingeben</a:t>
            </a:r>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Kapitelfolie">
    <p:spTree>
      <p:nvGrpSpPr>
        <p:cNvPr id="1" name=""/>
        <p:cNvGrpSpPr/>
        <p:nvPr/>
      </p:nvGrpSpPr>
      <p:grpSpPr>
        <a:xfrm>
          <a:off x="0" y="0"/>
          <a:ext cx="0" cy="0"/>
          <a:chOff x="0" y="0"/>
          <a:chExt cx="0" cy="0"/>
        </a:xfrm>
      </p:grpSpPr>
      <p:sp>
        <p:nvSpPr>
          <p:cNvPr id="24" name="Foliennummer"/>
          <p:cNvSpPr txBox="1"/>
          <p:nvPr>
            <p:ph type="sldNum" sz="quarter" idx="2"/>
          </p:nvPr>
        </p:nvSpPr>
        <p:spPr>
          <a:prstGeom prst="rect">
            <a:avLst/>
          </a:prstGeom>
        </p:spPr>
        <p:txBody>
          <a:bodyPr/>
          <a:lstStyle/>
          <a:p>
            <a:pPr/>
            <a:fld id="{86CB4B4D-7CA3-9044-876B-883B54F8677D}" type="slidenum"/>
          </a:p>
        </p:txBody>
      </p:sp>
      <p:pic>
        <p:nvPicPr>
          <p:cNvPr id="25" name="dvsv_wortbild_d_gross_rgb.png" descr="dvsv_wortbild_d_gross_rgb.png"/>
          <p:cNvPicPr>
            <a:picLocks noChangeAspect="1"/>
          </p:cNvPicPr>
          <p:nvPr/>
        </p:nvPicPr>
        <p:blipFill>
          <a:blip r:embed="rId2">
            <a:extLst/>
          </a:blip>
          <a:stretch>
            <a:fillRect/>
          </a:stretch>
        </p:blipFill>
        <p:spPr>
          <a:xfrm>
            <a:off x="7113576" y="338559"/>
            <a:ext cx="1554541" cy="676293"/>
          </a:xfrm>
          <a:prstGeom prst="rect">
            <a:avLst/>
          </a:prstGeom>
          <a:ln w="12700">
            <a:miter lim="400000"/>
          </a:ln>
        </p:spPr>
      </p:pic>
      <p:sp>
        <p:nvSpPr>
          <p:cNvPr id="26" name="Titel 2"/>
          <p:cNvSpPr txBox="1"/>
          <p:nvPr/>
        </p:nvSpPr>
        <p:spPr>
          <a:xfrm>
            <a:off x="433387" y="2265858"/>
            <a:ext cx="5905501" cy="1538884"/>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914306">
              <a:defRPr b="1" sz="2500">
                <a:solidFill>
                  <a:srgbClr val="A7A7A7"/>
                </a:solidFill>
                <a:latin typeface="Arial"/>
                <a:ea typeface="Arial"/>
                <a:cs typeface="Arial"/>
                <a:sym typeface="Arial"/>
              </a:defRPr>
            </a:pPr>
            <a:r>
              <a:t>Sekundarstufe II</a:t>
            </a:r>
          </a:p>
          <a:p>
            <a:pPr defTabSz="914306">
              <a:defRPr b="1" sz="5000">
                <a:solidFill>
                  <a:srgbClr val="138E5C"/>
                </a:solidFill>
                <a:latin typeface="Arial"/>
                <a:ea typeface="Arial"/>
                <a:cs typeface="Arial"/>
                <a:sym typeface="Arial"/>
              </a:defRPr>
            </a:pPr>
            <a:r>
              <a:t>Basismodul</a:t>
            </a:r>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 Target="../slides/slide10.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slideLayout" Target="../slideLayouts/slideLayout1.xml"/><Relationship Id="rId8"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Foliennummer"/>
          <p:cNvSpPr txBox="1"/>
          <p:nvPr>
            <p:ph type="sldNum" sz="quarter" idx="2"/>
          </p:nvPr>
        </p:nvSpPr>
        <p:spPr>
          <a:xfrm>
            <a:off x="462406" y="5477601"/>
            <a:ext cx="141884" cy="127001"/>
          </a:xfrm>
          <a:prstGeom prst="rect">
            <a:avLst/>
          </a:prstGeom>
          <a:ln w="12700">
            <a:miter lim="400000"/>
          </a:ln>
        </p:spPr>
        <p:txBody>
          <a:bodyPr wrap="none" lIns="0" tIns="0" rIns="0" bIns="0" anchor="ctr">
            <a:spAutoFit/>
          </a:bodyPr>
          <a:lstStyle>
            <a:lvl1pPr>
              <a:defRPr cap="all" sz="800">
                <a:solidFill>
                  <a:srgbClr val="888888"/>
                </a:solidFill>
              </a:defRPr>
            </a:lvl1pPr>
          </a:lstStyle>
          <a:p>
            <a:pPr/>
            <a:fld id="{86CB4B4D-7CA3-9044-876B-883B54F8677D}" type="slidenum"/>
          </a:p>
        </p:txBody>
      </p:sp>
      <p:sp>
        <p:nvSpPr>
          <p:cNvPr id="3" name="Fußzeilenplatzhalter 4"/>
          <p:cNvSpPr txBox="1"/>
          <p:nvPr/>
        </p:nvSpPr>
        <p:spPr>
          <a:xfrm>
            <a:off x="470412" y="436860"/>
            <a:ext cx="5905502" cy="221953"/>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defRPr b="1" sz="1600">
                <a:solidFill>
                  <a:srgbClr val="6F6F6F"/>
                </a:solidFill>
                <a:latin typeface="Arial"/>
                <a:ea typeface="Arial"/>
                <a:cs typeface="Arial"/>
                <a:sym typeface="Arial"/>
              </a:defRPr>
            </a:lvl1pPr>
          </a:lstStyle>
          <a:p>
            <a:pPr/>
            <a:r>
              <a:t>Sekundarstufe II – Basismodul</a:t>
            </a:r>
          </a:p>
        </p:txBody>
      </p:sp>
      <p:pic>
        <p:nvPicPr>
          <p:cNvPr id="4" name="Bild 9" descr="Bild 9">
            <a:hlinkClick r:id="rId2" invalidUrl="" action="ppaction://hlinksldjump" tgtFrame="" tooltip="" history="1" highlightClick="0" endSnd="0"/>
          </p:cNvPr>
          <p:cNvPicPr>
            <a:picLocks noChangeAspect="1"/>
          </p:cNvPicPr>
          <p:nvPr/>
        </p:nvPicPr>
        <p:blipFill>
          <a:blip r:embed="rId3">
            <a:extLst/>
          </a:blip>
          <a:stretch>
            <a:fillRect/>
          </a:stretch>
        </p:blipFill>
        <p:spPr>
          <a:xfrm>
            <a:off x="4343850" y="5325550"/>
            <a:ext cx="288001" cy="288001"/>
          </a:xfrm>
          <a:prstGeom prst="rect">
            <a:avLst/>
          </a:prstGeom>
          <a:ln w="12700">
            <a:miter lim="400000"/>
          </a:ln>
        </p:spPr>
      </p:pic>
      <p:pic>
        <p:nvPicPr>
          <p:cNvPr id="5" name="Bild 10" descr="Bild 10">
            <a:hlinkClick r:id="" invalidUrl="" action="ppaction://hlinkshowjump?jump=endshow" tgtFrame="" tooltip="" history="1" highlightClick="0" endSnd="0"/>
          </p:cNvPr>
          <p:cNvPicPr>
            <a:picLocks noChangeAspect="1"/>
          </p:cNvPicPr>
          <p:nvPr/>
        </p:nvPicPr>
        <p:blipFill>
          <a:blip r:embed="rId4">
            <a:extLst/>
          </a:blip>
          <a:stretch>
            <a:fillRect/>
          </a:stretch>
        </p:blipFill>
        <p:spPr>
          <a:xfrm>
            <a:off x="4726877" y="5325550"/>
            <a:ext cx="288001" cy="288001"/>
          </a:xfrm>
          <a:prstGeom prst="rect">
            <a:avLst/>
          </a:prstGeom>
          <a:ln w="12700">
            <a:miter lim="400000"/>
          </a:ln>
        </p:spPr>
      </p:pic>
      <p:pic>
        <p:nvPicPr>
          <p:cNvPr id="6" name="Grafik 10" descr="Grafik 10">
            <a:hlinkClick r:id="" invalidUrl="" action="ppaction://hlinkshowjump?jump=firstslide" tgtFrame="" tooltip="" history="1" highlightClick="0" endSnd="0"/>
          </p:cNvPr>
          <p:cNvPicPr>
            <a:picLocks noChangeAspect="1"/>
          </p:cNvPicPr>
          <p:nvPr/>
        </p:nvPicPr>
        <p:blipFill>
          <a:blip r:embed="rId5">
            <a:extLst/>
          </a:blip>
          <a:stretch>
            <a:fillRect/>
          </a:stretch>
        </p:blipFill>
        <p:spPr>
          <a:xfrm>
            <a:off x="3974573" y="5321300"/>
            <a:ext cx="288001" cy="288001"/>
          </a:xfrm>
          <a:prstGeom prst="rect">
            <a:avLst/>
          </a:prstGeom>
          <a:ln w="12700">
            <a:miter lim="400000"/>
          </a:ln>
        </p:spPr>
      </p:pic>
      <p:pic>
        <p:nvPicPr>
          <p:cNvPr id="7" name="dvsv_wortbild_d_gross_rgb.png" descr="dvsv_wortbild_d_gross_rgb.png"/>
          <p:cNvPicPr>
            <a:picLocks noChangeAspect="1"/>
          </p:cNvPicPr>
          <p:nvPr/>
        </p:nvPicPr>
        <p:blipFill>
          <a:blip r:embed="rId6">
            <a:extLst/>
          </a:blip>
          <a:stretch>
            <a:fillRect/>
          </a:stretch>
        </p:blipFill>
        <p:spPr>
          <a:xfrm>
            <a:off x="7113576" y="338559"/>
            <a:ext cx="1554541" cy="676293"/>
          </a:xfrm>
          <a:prstGeom prst="rect">
            <a:avLst/>
          </a:prstGeom>
          <a:ln w="12700">
            <a:miter lim="400000"/>
          </a:ln>
        </p:spPr>
      </p:pic>
      <p:sp>
        <p:nvSpPr>
          <p:cNvPr id="8" name="Titeltext"/>
          <p:cNvSpPr txBox="1"/>
          <p:nvPr>
            <p:ph type="title"/>
          </p:nvPr>
        </p:nvSpPr>
        <p:spPr>
          <a:xfrm>
            <a:off x="462408" y="139700"/>
            <a:ext cx="6840001" cy="9038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a:r>
              <a:t>Titeltext</a:t>
            </a:r>
          </a:p>
        </p:txBody>
      </p:sp>
      <p:sp>
        <p:nvSpPr>
          <p:cNvPr id="9" name="Textebene 1…"/>
          <p:cNvSpPr txBox="1"/>
          <p:nvPr>
            <p:ph type="body" idx="1"/>
          </p:nvPr>
        </p:nvSpPr>
        <p:spPr>
          <a:xfrm>
            <a:off x="462018" y="1344612"/>
            <a:ext cx="7759646" cy="385390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Textebene 1</a:t>
            </a:r>
          </a:p>
          <a:p>
            <a:pPr lvl="1"/>
            <a:r>
              <a:t>Textebene 2</a:t>
            </a:r>
          </a:p>
          <a:p>
            <a:pPr lvl="2"/>
            <a:r>
              <a:t>Textebene 3</a:t>
            </a:r>
          </a:p>
          <a:p>
            <a:pPr lvl="3"/>
            <a:r>
              <a:t>Textebene 4</a:t>
            </a:r>
          </a:p>
          <a:p>
            <a:pPr lvl="4"/>
            <a:r>
              <a:t>Textebene 5</a:t>
            </a:r>
          </a:p>
        </p:txBody>
      </p:sp>
    </p:spTree>
  </p:cSld>
  <p:clrMap bg1="lt1" tx1="dk1" bg2="lt2" tx2="dk2" accent1="accent1" accent2="accent2" accent3="accent3" accent4="accent4" accent5="accent5" accent6="accent6" hlink="hlink" folHlink="folHlink"/>
  <p:sldLayoutIdLst>
    <p:sldLayoutId id="2147483649" r:id="rId7"/>
    <p:sldLayoutId id="2147483650" r:id="rId8"/>
  </p:sldLayoutIdLst>
  <p:transition xmlns:p14="http://schemas.microsoft.com/office/powerpoint/2010/main" spd="med" advClick="1"/>
  <p:txStyles>
    <p:titleStyle>
      <a:lvl1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1pPr>
      <a:lvl2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2pPr>
      <a:lvl3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3pPr>
      <a:lvl4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4pPr>
      <a:lvl5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5pPr>
      <a:lvl6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6pPr>
      <a:lvl7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7pPr>
      <a:lvl8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8pPr>
      <a:lvl9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9pPr>
    </p:titleStyle>
    <p:bodyStyle>
      <a:lvl1pPr marL="266700" marR="0" indent="-266700"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1pPr>
      <a:lvl2pPr marL="557953" marR="0" indent="-291253"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2pPr>
      <a:lvl3pPr marL="853395" marR="0" indent="-312057"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3pPr>
      <a:lvl4pPr marL="1163637" marR="0" indent="-355600"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4pPr>
      <a:lvl5pPr marL="1429279" marR="0" indent="-351366"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5pPr>
      <a:lvl6pPr marL="2468627"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6pPr>
      <a:lvl7pPr marL="2925780"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7pPr>
      <a:lvl8pPr marL="3382934"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8pPr>
      <a:lvl9pPr marL="3840087"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j-lt"/>
          <a:ea typeface="+mj-ea"/>
          <a:cs typeface="+mj-cs"/>
          <a:sym typeface="Verdana"/>
        </a:defRPr>
      </a:lvl9pPr>
    </p:bodyStyle>
    <p:otherStyle>
      <a:lvl1pPr marL="0" marR="0" indent="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1pPr>
      <a:lvl2pPr marL="0" marR="0" indent="4572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2pPr>
      <a:lvl3pPr marL="0" marR="0" indent="9144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3pPr>
      <a:lvl4pPr marL="0" marR="0" indent="13716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4pPr>
      <a:lvl5pPr marL="0" marR="0" indent="18288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5pPr>
      <a:lvl6pPr marL="0" marR="0" indent="22860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6pPr>
      <a:lvl7pPr marL="0" marR="0" indent="27432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7pPr>
      <a:lvl8pPr marL="0" marR="0" indent="32004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8pPr>
      <a:lvl9pPr marL="0" marR="0" indent="36576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 name="Foliennummernplatzhalter 4"/>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6" name="Foliennummernplatzhalter 2"/>
          <p:cNvSpPr txBox="1"/>
          <p:nvPr>
            <p:ph type="sldNum" sz="quarter" idx="2"/>
          </p:nvPr>
        </p:nvSpPr>
        <p:spPr>
          <a:xfrm>
            <a:off x="462406" y="5477601"/>
            <a:ext cx="141884"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87" name="Titel 3"/>
          <p:cNvSpPr txBox="1"/>
          <p:nvPr>
            <p:ph type="body" idx="21"/>
          </p:nvPr>
        </p:nvSpPr>
        <p:spPr>
          <a:prstGeom prst="rect">
            <a:avLst/>
          </a:prstGeom>
        </p:spPr>
        <p:txBody>
          <a:bodyPr/>
          <a:lstStyle/>
          <a:p>
            <a:pPr/>
            <a:r>
              <a:t>Fragerunde</a:t>
            </a:r>
          </a:p>
        </p:txBody>
      </p:sp>
      <p:pic>
        <p:nvPicPr>
          <p:cNvPr id="88" name="SEK2-Unterricht-Basismodul-PPT-Seite10.png" descr="SEK2-Unterricht-Basismodul-PPT-Seite10.png"/>
          <p:cNvPicPr>
            <a:picLocks noChangeAspect="1"/>
          </p:cNvPicPr>
          <p:nvPr/>
        </p:nvPicPr>
        <p:blipFill>
          <a:blip r:embed="rId2">
            <a:extLst/>
          </a:blip>
          <a:stretch>
            <a:fillRect/>
          </a:stretch>
        </p:blipFill>
        <p:spPr>
          <a:xfrm>
            <a:off x="1089447" y="982123"/>
            <a:ext cx="5133160" cy="4121369"/>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8" name="Titel 3"/>
          <p:cNvSpPr txBox="1"/>
          <p:nvPr>
            <p:ph type="body" idx="21"/>
          </p:nvPr>
        </p:nvSpPr>
        <p:spPr>
          <a:prstGeom prst="rect">
            <a:avLst/>
          </a:prstGeom>
        </p:spPr>
        <p:txBody>
          <a:bodyPr/>
          <a:lstStyle/>
          <a:p>
            <a:pPr/>
            <a:r>
              <a:t>Sozialquote 2016 im EU-Vergleich</a:t>
            </a:r>
          </a:p>
        </p:txBody>
      </p:sp>
      <p:sp>
        <p:nvSpPr>
          <p:cNvPr id="39" name="Textfeld 1"/>
          <p:cNvSpPr txBox="1"/>
          <p:nvPr/>
        </p:nvSpPr>
        <p:spPr>
          <a:xfrm>
            <a:off x="4000937" y="1440180"/>
            <a:ext cx="3878318" cy="77059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600">
                <a:latin typeface="Arial"/>
                <a:ea typeface="Arial"/>
                <a:cs typeface="Arial"/>
                <a:sym typeface="Arial"/>
              </a:defRPr>
            </a:pPr>
            <a:r>
              <a:t>Sozialquote:</a:t>
            </a:r>
          </a:p>
          <a:p>
            <a:pPr>
              <a:defRPr sz="1600">
                <a:latin typeface="Arial"/>
                <a:ea typeface="Arial"/>
                <a:cs typeface="Arial"/>
                <a:sym typeface="Arial"/>
              </a:defRPr>
            </a:pPr>
            <a:r>
              <a:t>Anteil der Sozialausgaben am Bruttoinlandsprodukt (in Prozent)</a:t>
            </a:r>
          </a:p>
        </p:txBody>
      </p:sp>
      <p:pic>
        <p:nvPicPr>
          <p:cNvPr id="40" name="SEK2-Unterricht-Basismodul-PPT-Seite2.png" descr="SEK2-Unterricht-Basismodul-PPT-Seite2.png"/>
          <p:cNvPicPr>
            <a:picLocks noChangeAspect="1"/>
          </p:cNvPicPr>
          <p:nvPr/>
        </p:nvPicPr>
        <p:blipFill>
          <a:blip r:embed="rId3">
            <a:extLst/>
          </a:blip>
          <a:srcRect l="0" t="4166" r="0" b="0"/>
          <a:stretch>
            <a:fillRect/>
          </a:stretch>
        </p:blipFill>
        <p:spPr>
          <a:xfrm>
            <a:off x="-237087" y="1304939"/>
            <a:ext cx="4150528" cy="3953298"/>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5" name="Titel 3"/>
          <p:cNvSpPr txBox="1"/>
          <p:nvPr>
            <p:ph type="body" idx="21"/>
          </p:nvPr>
        </p:nvSpPr>
        <p:spPr>
          <a:prstGeom prst="rect">
            <a:avLst/>
          </a:prstGeom>
        </p:spPr>
        <p:txBody>
          <a:bodyPr/>
          <a:lstStyle/>
          <a:p>
            <a:pPr/>
            <a:r>
              <a:t>Sozialstaat (1/2)</a:t>
            </a:r>
          </a:p>
        </p:txBody>
      </p:sp>
      <p:pic>
        <p:nvPicPr>
          <p:cNvPr id="46" name="SEK2-Unterricht-Basismodul-PPT-Seite3.png" descr="SEK2-Unterricht-Basismodul-PPT-Seite3.png"/>
          <p:cNvPicPr>
            <a:picLocks noChangeAspect="1"/>
          </p:cNvPicPr>
          <p:nvPr/>
        </p:nvPicPr>
        <p:blipFill>
          <a:blip r:embed="rId3">
            <a:extLst/>
          </a:blip>
          <a:stretch>
            <a:fillRect/>
          </a:stretch>
        </p:blipFill>
        <p:spPr>
          <a:xfrm>
            <a:off x="1329738" y="1746961"/>
            <a:ext cx="6316226" cy="3538455"/>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1" name="Titel 3"/>
          <p:cNvSpPr txBox="1"/>
          <p:nvPr>
            <p:ph type="body" idx="21"/>
          </p:nvPr>
        </p:nvSpPr>
        <p:spPr>
          <a:prstGeom prst="rect">
            <a:avLst/>
          </a:prstGeom>
        </p:spPr>
        <p:txBody>
          <a:bodyPr/>
          <a:lstStyle/>
          <a:p>
            <a:pPr/>
            <a:r>
              <a:t>Sozialstaat (2/2)</a:t>
            </a:r>
          </a:p>
        </p:txBody>
      </p:sp>
      <p:pic>
        <p:nvPicPr>
          <p:cNvPr id="52" name="SEK2-Unterricht-Basismodul-PPT-Seite4.png" descr="SEK2-Unterricht-Basismodul-PPT-Seite4.png"/>
          <p:cNvPicPr>
            <a:picLocks noChangeAspect="1"/>
          </p:cNvPicPr>
          <p:nvPr/>
        </p:nvPicPr>
        <p:blipFill>
          <a:blip r:embed="rId3">
            <a:extLst/>
          </a:blip>
          <a:stretch>
            <a:fillRect/>
          </a:stretch>
        </p:blipFill>
        <p:spPr>
          <a:xfrm>
            <a:off x="1199617" y="1294756"/>
            <a:ext cx="6576468" cy="3768282"/>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7" name="Titel 3"/>
          <p:cNvSpPr txBox="1"/>
          <p:nvPr>
            <p:ph type="body" idx="21"/>
          </p:nvPr>
        </p:nvSpPr>
        <p:spPr>
          <a:prstGeom prst="rect">
            <a:avLst/>
          </a:prstGeom>
        </p:spPr>
        <p:txBody>
          <a:bodyPr/>
          <a:lstStyle/>
          <a:p>
            <a:pPr/>
            <a:r>
              <a:t>Grundgedanke der Sozialen Sicherheit</a:t>
            </a:r>
          </a:p>
        </p:txBody>
      </p:sp>
      <p:pic>
        <p:nvPicPr>
          <p:cNvPr id="58" name="SEK2-Unterricht-Basismodul-PPT-Seite5.png" descr="SEK2-Unterricht-Basismodul-PPT-Seite5.png"/>
          <p:cNvPicPr>
            <a:picLocks noChangeAspect="1"/>
          </p:cNvPicPr>
          <p:nvPr/>
        </p:nvPicPr>
        <p:blipFill>
          <a:blip r:embed="rId3">
            <a:extLst/>
          </a:blip>
          <a:stretch>
            <a:fillRect/>
          </a:stretch>
        </p:blipFill>
        <p:spPr>
          <a:xfrm>
            <a:off x="1376084" y="1401789"/>
            <a:ext cx="6223534" cy="3845539"/>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3" name="Titel 3"/>
          <p:cNvSpPr txBox="1"/>
          <p:nvPr>
            <p:ph type="body" idx="21"/>
          </p:nvPr>
        </p:nvSpPr>
        <p:spPr>
          <a:prstGeom prst="rect">
            <a:avLst/>
          </a:prstGeom>
        </p:spPr>
        <p:txBody>
          <a:bodyPr/>
          <a:lstStyle/>
          <a:p>
            <a:pPr/>
            <a:r>
              <a:t>Soziale Sicherheit</a:t>
            </a:r>
          </a:p>
        </p:txBody>
      </p:sp>
      <p:pic>
        <p:nvPicPr>
          <p:cNvPr id="64" name="SEK2-Unterricht-Basismodul-PPT-Seite6.png" descr="SEK2-Unterricht-Basismodul-PPT-Seite6.png"/>
          <p:cNvPicPr>
            <a:picLocks noChangeAspect="1"/>
          </p:cNvPicPr>
          <p:nvPr/>
        </p:nvPicPr>
        <p:blipFill>
          <a:blip r:embed="rId3">
            <a:extLst/>
          </a:blip>
          <a:stretch>
            <a:fillRect/>
          </a:stretch>
        </p:blipFill>
        <p:spPr>
          <a:xfrm>
            <a:off x="542142" y="1622936"/>
            <a:ext cx="7516522" cy="3237887"/>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8"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9" name="Titel 3"/>
          <p:cNvSpPr txBox="1"/>
          <p:nvPr>
            <p:ph type="body" idx="21"/>
          </p:nvPr>
        </p:nvSpPr>
        <p:spPr>
          <a:prstGeom prst="rect">
            <a:avLst/>
          </a:prstGeom>
        </p:spPr>
        <p:txBody>
          <a:bodyPr/>
          <a:lstStyle/>
          <a:p>
            <a:pPr/>
            <a:r>
              <a:t>Entwicklung des SV-Systems</a:t>
            </a:r>
          </a:p>
        </p:txBody>
      </p:sp>
      <p:pic>
        <p:nvPicPr>
          <p:cNvPr id="70" name="SEK2-Unterricht-Basismodul-PPT-Seite7.png" descr="SEK2-Unterricht-Basismodul-PPT-Seite7.png"/>
          <p:cNvPicPr>
            <a:picLocks noChangeAspect="1"/>
          </p:cNvPicPr>
          <p:nvPr/>
        </p:nvPicPr>
        <p:blipFill>
          <a:blip r:embed="rId3">
            <a:extLst/>
          </a:blip>
          <a:stretch>
            <a:fillRect/>
          </a:stretch>
        </p:blipFill>
        <p:spPr>
          <a:xfrm>
            <a:off x="480284" y="1937230"/>
            <a:ext cx="8183431" cy="3391578"/>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4"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75" name="Titel 3"/>
          <p:cNvSpPr txBox="1"/>
          <p:nvPr>
            <p:ph type="body" idx="21"/>
          </p:nvPr>
        </p:nvSpPr>
        <p:spPr>
          <a:prstGeom prst="rect">
            <a:avLst/>
          </a:prstGeom>
        </p:spPr>
        <p:txBody>
          <a:bodyPr/>
          <a:lstStyle/>
          <a:p>
            <a:pPr/>
            <a:r>
              <a:t>Lösung: Versicherungsprinzip (1/2)</a:t>
            </a:r>
          </a:p>
        </p:txBody>
      </p:sp>
      <p:graphicFrame>
        <p:nvGraphicFramePr>
          <p:cNvPr id="76" name="Tabellenplatzhalter 6"/>
          <p:cNvGraphicFramePr/>
          <p:nvPr/>
        </p:nvGraphicFramePr>
        <p:xfrm>
          <a:off x="515835" y="1415346"/>
          <a:ext cx="7218177" cy="3550057"/>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801368"/>
                <a:gridCol w="1801368"/>
                <a:gridCol w="1801368"/>
                <a:gridCol w="1801368"/>
              </a:tblGrid>
              <a:tr h="505336">
                <a:tc gridSpan="2">
                  <a:txBody>
                    <a:bodyPr/>
                    <a:lstStyle/>
                    <a:p>
                      <a:pPr defTabSz="609584">
                        <a:defRPr cap="none" sz="2400">
                          <a:latin typeface="Arial"/>
                          <a:ea typeface="Arial"/>
                          <a:cs typeface="Arial"/>
                          <a:sym typeface="Arial"/>
                        </a:defRPr>
                      </a:pPr>
                      <a:r>
                        <a:rPr sz="1100"/>
                        <a:t>Kriterium</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c hMerge="1">
                  <a:tcPr/>
                </a:tc>
                <a:tc>
                  <a:txBody>
                    <a:bodyPr/>
                    <a:lstStyle/>
                    <a:p>
                      <a:pPr algn="ctr" defTabSz="609584">
                        <a:defRPr b="0" cap="none" sz="1800">
                          <a:solidFill>
                            <a:srgbClr val="000000"/>
                          </a:solidFill>
                        </a:defRPr>
                      </a:pPr>
                      <a:r>
                        <a:rPr b="1" sz="1100">
                          <a:solidFill>
                            <a:srgbClr val="FFFFFF"/>
                          </a:solidFill>
                          <a:latin typeface="Arial"/>
                          <a:ea typeface="Arial"/>
                          <a:cs typeface="Arial"/>
                          <a:sym typeface="Arial"/>
                        </a:rPr>
                        <a:t>Sozialversicherung</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c>
                  <a:txBody>
                    <a:bodyPr/>
                    <a:lstStyle/>
                    <a:p>
                      <a:pPr algn="ctr" defTabSz="609584">
                        <a:defRPr b="0" cap="none" sz="1800">
                          <a:solidFill>
                            <a:srgbClr val="000000"/>
                          </a:solidFill>
                        </a:defRPr>
                      </a:pPr>
                      <a:r>
                        <a:rPr b="1" sz="1100">
                          <a:solidFill>
                            <a:srgbClr val="FFFFFF"/>
                          </a:solidFill>
                          <a:latin typeface="Arial"/>
                          <a:ea typeface="Arial"/>
                          <a:cs typeface="Arial"/>
                          <a:sym typeface="Arial"/>
                        </a:rPr>
                        <a:t>Privatversicherung</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r>
              <a:tr h="505336">
                <a:tc rowSpan="2">
                  <a:txBody>
                    <a:bodyPr/>
                    <a:lstStyle/>
                    <a:p>
                      <a:pPr defTabSz="609584">
                        <a:defRPr cap="none" sz="2400">
                          <a:latin typeface="Arial"/>
                          <a:ea typeface="Arial"/>
                          <a:cs typeface="Arial"/>
                          <a:sym typeface="Arial"/>
                        </a:defRPr>
                      </a:pPr>
                      <a:r>
                        <a:rPr sz="1100"/>
                        <a:t>Die Versicherung entsteht …</a:t>
                      </a:r>
                    </a:p>
                  </a:txBody>
                  <a:tcPr marL="45720" marR="45720" marT="45720" marB="45720" anchor="ctr" anchorCtr="0" horzOverflow="overflow">
                    <a:lnL w="12700">
                      <a:miter lim="400000"/>
                    </a:lnL>
                    <a:lnR w="12700">
                      <a:miter lim="400000"/>
                    </a:lnR>
                    <a:lnT w="12700">
                      <a:miter lim="400000"/>
                    </a:lnT>
                    <a:lnB w="6350">
                      <a:solidFill>
                        <a:srgbClr val="138E5C"/>
                      </a:solidFill>
                      <a:miter lim="400000"/>
                    </a:lnB>
                    <a:solidFill>
                      <a:srgbClr val="FFFFFF"/>
                    </a:solidFill>
                  </a:tcPr>
                </a:tc>
                <a:tc>
                  <a:txBody>
                    <a:bodyPr/>
                    <a:lstStyle/>
                    <a:p>
                      <a:pPr defTabSz="609584">
                        <a:defRPr cap="none" sz="1800"/>
                      </a:pPr>
                      <a:r>
                        <a:rPr sz="1100">
                          <a:latin typeface="Arial"/>
                          <a:ea typeface="Arial"/>
                          <a:cs typeface="Arial"/>
                          <a:sym typeface="Arial"/>
                        </a:rPr>
                        <a:t>kraft Gesetz</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r>
              <a:tr h="505336">
                <a:tc vMerge="1">
                  <a:tcPr/>
                </a:tc>
                <a:tc>
                  <a:txBody>
                    <a:bodyPr/>
                    <a:lstStyle/>
                    <a:p>
                      <a:pPr defTabSz="609584">
                        <a:defRPr cap="none" sz="1800"/>
                      </a:pPr>
                      <a:r>
                        <a:rPr sz="1100">
                          <a:latin typeface="Arial"/>
                          <a:ea typeface="Arial"/>
                          <a:cs typeface="Arial"/>
                          <a:sym typeface="Arial"/>
                        </a:rPr>
                        <a:t>per Vertragsabschluss</a:t>
                      </a: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r>
              <a:tr h="505336">
                <a:tc rowSpan="2">
                  <a:txBody>
                    <a:bodyPr/>
                    <a:lstStyle/>
                    <a:p>
                      <a:pPr defTabSz="609584">
                        <a:defRPr cap="none" sz="2400">
                          <a:latin typeface="Arial"/>
                          <a:ea typeface="Arial"/>
                          <a:cs typeface="Arial"/>
                          <a:sym typeface="Arial"/>
                        </a:defRPr>
                      </a:pPr>
                      <a:r>
                        <a:rPr sz="1100"/>
                        <a:t>Auswirkung auf die Gesellschaft …</a:t>
                      </a:r>
                    </a:p>
                  </a:txBody>
                  <a:tcPr marL="45720" marR="45720" marT="45720" marB="45720" anchor="ctr" anchorCtr="0" horzOverflow="overflow">
                    <a:lnL w="12700">
                      <a:miter lim="400000"/>
                    </a:lnL>
                    <a:lnR w="12700">
                      <a:miter lim="400000"/>
                    </a:lnR>
                    <a:lnT w="6350">
                      <a:solidFill>
                        <a:srgbClr val="138E5C"/>
                      </a:solidFill>
                      <a:miter lim="400000"/>
                    </a:lnT>
                    <a:lnB w="6350">
                      <a:solidFill>
                        <a:srgbClr val="138E5C"/>
                      </a:solidFill>
                      <a:miter lim="400000"/>
                    </a:lnB>
                    <a:solidFill>
                      <a:srgbClr val="FFFFFF"/>
                    </a:solidFill>
                  </a:tcPr>
                </a:tc>
                <a:tc>
                  <a:txBody>
                    <a:bodyPr/>
                    <a:lstStyle/>
                    <a:p>
                      <a:pPr defTabSz="609584">
                        <a:defRPr cap="none" sz="1800"/>
                      </a:pPr>
                      <a:r>
                        <a:rPr sz="1100">
                          <a:latin typeface="Arial"/>
                          <a:ea typeface="Arial"/>
                          <a:cs typeface="Arial"/>
                          <a:sym typeface="Arial"/>
                        </a:rPr>
                        <a:t>kein sozialer Ausgleich</a:t>
                      </a: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r>
              <a:tr h="505336">
                <a:tc vMerge="1">
                  <a:tcPr/>
                </a:tc>
                <a:tc>
                  <a:txBody>
                    <a:bodyPr/>
                    <a:lstStyle/>
                    <a:p>
                      <a:pPr defTabSz="609584">
                        <a:defRPr cap="none" sz="1800"/>
                      </a:pPr>
                      <a:r>
                        <a:rPr sz="1100">
                          <a:latin typeface="Arial"/>
                          <a:ea typeface="Arial"/>
                          <a:cs typeface="Arial"/>
                          <a:sym typeface="Arial"/>
                        </a:rPr>
                        <a:t>sozialer Ausgleich</a:t>
                      </a: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r>
              <a:tr h="505336">
                <a:tc rowSpan="2">
                  <a:txBody>
                    <a:bodyPr/>
                    <a:lstStyle/>
                    <a:p>
                      <a:pPr defTabSz="609584">
                        <a:defRPr cap="none" sz="2400">
                          <a:latin typeface="Arial"/>
                          <a:ea typeface="Arial"/>
                          <a:cs typeface="Arial"/>
                          <a:sym typeface="Arial"/>
                        </a:defRPr>
                      </a:pPr>
                      <a:r>
                        <a:rPr sz="1100"/>
                        <a:t>Die Versicherungsbeiträge sind abhängig vom …</a:t>
                      </a:r>
                    </a:p>
                  </a:txBody>
                  <a:tcPr marL="45720" marR="45720" marT="45720" marB="45720" anchor="ctr" anchorCtr="0" horzOverflow="overflow">
                    <a:lnL w="12700">
                      <a:miter lim="400000"/>
                    </a:lnL>
                    <a:lnR w="12700">
                      <a:miter lim="400000"/>
                    </a:lnR>
                    <a:lnT w="6350">
                      <a:solidFill>
                        <a:srgbClr val="138E5C"/>
                      </a:solidFill>
                      <a:miter lim="400000"/>
                    </a:lnT>
                    <a:lnB w="12700">
                      <a:miter lim="400000"/>
                    </a:lnB>
                    <a:solidFill>
                      <a:srgbClr val="FFFFFF"/>
                    </a:solidFill>
                  </a:tcPr>
                </a:tc>
                <a:tc>
                  <a:txBody>
                    <a:bodyPr/>
                    <a:lstStyle/>
                    <a:p>
                      <a:pPr defTabSz="609584">
                        <a:defRPr cap="none" sz="1800"/>
                      </a:pPr>
                      <a:r>
                        <a:rPr sz="1100">
                          <a:latin typeface="Arial"/>
                          <a:ea typeface="Arial"/>
                          <a:cs typeface="Arial"/>
                          <a:sym typeface="Arial"/>
                        </a:rPr>
                        <a:t>Risiko</a:t>
                      </a: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r>
              <a:tr h="505336">
                <a:tc vMerge="1">
                  <a:tcPr/>
                </a:tc>
                <a:tc>
                  <a:txBody>
                    <a:bodyPr/>
                    <a:lstStyle/>
                    <a:p>
                      <a:pPr defTabSz="609584">
                        <a:defRPr cap="none" sz="1800"/>
                      </a:pPr>
                      <a:r>
                        <a:rPr sz="1100">
                          <a:latin typeface="Arial"/>
                          <a:ea typeface="Arial"/>
                          <a:cs typeface="Arial"/>
                          <a:sym typeface="Arial"/>
                        </a:rPr>
                        <a:t>Einkommen</a:t>
                      </a: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0"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81" name="Titel 3"/>
          <p:cNvSpPr txBox="1"/>
          <p:nvPr>
            <p:ph type="body" idx="21"/>
          </p:nvPr>
        </p:nvSpPr>
        <p:spPr>
          <a:prstGeom prst="rect">
            <a:avLst/>
          </a:prstGeom>
        </p:spPr>
        <p:txBody>
          <a:bodyPr/>
          <a:lstStyle/>
          <a:p>
            <a:pPr/>
            <a:r>
              <a:t>Lösung: Versicherungsprinzip (2/2)</a:t>
            </a:r>
          </a:p>
        </p:txBody>
      </p:sp>
      <p:graphicFrame>
        <p:nvGraphicFramePr>
          <p:cNvPr id="82" name="Tabellenplatzhalter 6"/>
          <p:cNvGraphicFramePr/>
          <p:nvPr/>
        </p:nvGraphicFramePr>
        <p:xfrm>
          <a:off x="515835" y="1413829"/>
          <a:ext cx="7218177" cy="3165155"/>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801368"/>
                <a:gridCol w="1801368"/>
                <a:gridCol w="1801368"/>
                <a:gridCol w="1801368"/>
              </a:tblGrid>
              <a:tr h="630490">
                <a:tc gridSpan="2">
                  <a:txBody>
                    <a:bodyPr/>
                    <a:lstStyle/>
                    <a:p>
                      <a:pPr defTabSz="609584">
                        <a:defRPr cap="none" sz="2400">
                          <a:latin typeface="Arial"/>
                          <a:ea typeface="Arial"/>
                          <a:cs typeface="Arial"/>
                          <a:sym typeface="Arial"/>
                        </a:defRPr>
                      </a:pPr>
                      <a:r>
                        <a:rPr sz="1100"/>
                        <a:t>Kriterium</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c hMerge="1">
                  <a:tcPr/>
                </a:tc>
                <a:tc>
                  <a:txBody>
                    <a:bodyPr/>
                    <a:lstStyle/>
                    <a:p>
                      <a:pPr algn="ctr" defTabSz="609584">
                        <a:defRPr b="0" cap="none" sz="1800">
                          <a:solidFill>
                            <a:srgbClr val="000000"/>
                          </a:solidFill>
                        </a:defRPr>
                      </a:pPr>
                      <a:r>
                        <a:rPr b="1" sz="1100">
                          <a:solidFill>
                            <a:srgbClr val="FFFFFF"/>
                          </a:solidFill>
                          <a:latin typeface="Arial"/>
                          <a:ea typeface="Arial"/>
                          <a:cs typeface="Arial"/>
                          <a:sym typeface="Arial"/>
                        </a:rPr>
                        <a:t>Sozialversicherung</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c>
                  <a:txBody>
                    <a:bodyPr/>
                    <a:lstStyle/>
                    <a:p>
                      <a:pPr algn="ctr" defTabSz="609584">
                        <a:defRPr b="0" cap="none" sz="1800">
                          <a:solidFill>
                            <a:srgbClr val="000000"/>
                          </a:solidFill>
                        </a:defRPr>
                      </a:pPr>
                      <a:r>
                        <a:rPr b="1" sz="1100">
                          <a:solidFill>
                            <a:srgbClr val="FFFFFF"/>
                          </a:solidFill>
                          <a:latin typeface="Arial"/>
                          <a:ea typeface="Arial"/>
                          <a:cs typeface="Arial"/>
                          <a:sym typeface="Arial"/>
                        </a:rPr>
                        <a:t>Privatversicherung</a:t>
                      </a:r>
                    </a:p>
                  </a:txBody>
                  <a:tcPr marL="45720" marR="45720" marT="45720" marB="45720" anchor="ctr" anchorCtr="0" horzOverflow="overflow">
                    <a:lnL w="12700">
                      <a:miter lim="400000"/>
                    </a:lnL>
                    <a:lnR w="12700">
                      <a:miter lim="400000"/>
                    </a:lnR>
                    <a:lnT w="12700">
                      <a:miter lim="400000"/>
                    </a:lnT>
                    <a:lnB w="12700">
                      <a:miter lim="400000"/>
                    </a:lnB>
                    <a:solidFill>
                      <a:srgbClr val="008E5C"/>
                    </a:solidFill>
                  </a:tcPr>
                </a:tc>
              </a:tr>
              <a:tr h="630490">
                <a:tc rowSpan="2">
                  <a:txBody>
                    <a:bodyPr/>
                    <a:lstStyle/>
                    <a:p>
                      <a:pPr defTabSz="609584">
                        <a:defRPr cap="none" sz="2400">
                          <a:latin typeface="Arial"/>
                          <a:ea typeface="Arial"/>
                          <a:cs typeface="Arial"/>
                          <a:sym typeface="Arial"/>
                        </a:defRPr>
                      </a:pPr>
                      <a:r>
                        <a:rPr sz="1100"/>
                        <a:t>Ein Ausschluss von der Versicherung aufgrund von bestehenden Risiken …</a:t>
                      </a:r>
                    </a:p>
                  </a:txBody>
                  <a:tcPr marL="45720" marR="45720" marT="45720" marB="45720" anchor="ctr" anchorCtr="0" horzOverflow="overflow">
                    <a:lnL w="12700">
                      <a:miter lim="400000"/>
                    </a:lnL>
                    <a:lnR w="12700">
                      <a:miter lim="400000"/>
                    </a:lnR>
                    <a:lnT w="12700">
                      <a:miter lim="400000"/>
                    </a:lnT>
                    <a:lnB w="6350">
                      <a:solidFill>
                        <a:srgbClr val="138E5C"/>
                      </a:solidFill>
                      <a:miter lim="400000"/>
                    </a:lnB>
                    <a:solidFill>
                      <a:srgbClr val="FFFFFF"/>
                    </a:solidFill>
                  </a:tcPr>
                </a:tc>
                <a:tc>
                  <a:txBody>
                    <a:bodyPr/>
                    <a:lstStyle/>
                    <a:p>
                      <a:pPr defTabSz="609584">
                        <a:defRPr cap="none" sz="1800"/>
                      </a:pPr>
                      <a:r>
                        <a:rPr sz="1100">
                          <a:latin typeface="Arial"/>
                          <a:ea typeface="Arial"/>
                          <a:cs typeface="Arial"/>
                          <a:sym typeface="Arial"/>
                        </a:rPr>
                        <a:t>findet statt</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12700">
                      <a:miter lim="400000"/>
                    </a:lnT>
                    <a:lnB w="12700">
                      <a:miter lim="400000"/>
                    </a:lnB>
                    <a:solidFill>
                      <a:srgbClr val="FFFFFF"/>
                    </a:solidFill>
                  </a:tcPr>
                </a:tc>
              </a:tr>
              <a:tr h="630490">
                <a:tc vMerge="1">
                  <a:tcPr/>
                </a:tc>
                <a:tc>
                  <a:txBody>
                    <a:bodyPr/>
                    <a:lstStyle/>
                    <a:p>
                      <a:pPr defTabSz="609584">
                        <a:defRPr cap="none" sz="1800"/>
                      </a:pPr>
                      <a:r>
                        <a:rPr sz="1100">
                          <a:latin typeface="Arial"/>
                          <a:ea typeface="Arial"/>
                          <a:cs typeface="Arial"/>
                          <a:sym typeface="Arial"/>
                        </a:rPr>
                        <a:t>findet nicht statt</a:t>
                      </a: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12700">
                      <a:miter lim="400000"/>
                    </a:lnT>
                    <a:lnB w="3175">
                      <a:solidFill>
                        <a:srgbClr val="008000"/>
                      </a:solidFill>
                      <a:miter lim="400000"/>
                    </a:lnB>
                    <a:solidFill>
                      <a:srgbClr val="CCE8DE"/>
                    </a:solidFill>
                  </a:tcPr>
                </a:tc>
              </a:tr>
              <a:tr h="630490">
                <a:tc rowSpan="2">
                  <a:txBody>
                    <a:bodyPr/>
                    <a:lstStyle/>
                    <a:p>
                      <a:pPr defTabSz="609584">
                        <a:defRPr cap="none" sz="2400">
                          <a:latin typeface="Arial"/>
                          <a:ea typeface="Arial"/>
                          <a:cs typeface="Arial"/>
                          <a:sym typeface="Arial"/>
                        </a:defRPr>
                      </a:pPr>
                      <a:r>
                        <a:rPr sz="1100"/>
                        <a:t>Die Versicherung handelt …</a:t>
                      </a:r>
                    </a:p>
                  </a:txBody>
                  <a:tcPr marL="45720" marR="45720" marT="45720" marB="45720" anchor="ctr" anchorCtr="0" horzOverflow="overflow">
                    <a:lnL w="12700">
                      <a:miter lim="400000"/>
                    </a:lnL>
                    <a:lnR w="12700">
                      <a:miter lim="400000"/>
                    </a:lnR>
                    <a:lnT w="6350">
                      <a:solidFill>
                        <a:srgbClr val="138E5C"/>
                      </a:solidFill>
                      <a:miter lim="400000"/>
                    </a:lnT>
                    <a:lnB w="12700">
                      <a:miter lim="400000"/>
                    </a:lnB>
                    <a:solidFill>
                      <a:srgbClr val="FFFFFF"/>
                    </a:solidFill>
                  </a:tcPr>
                </a:tc>
                <a:tc>
                  <a:txBody>
                    <a:bodyPr/>
                    <a:lstStyle/>
                    <a:p>
                      <a:pPr defTabSz="609584">
                        <a:defRPr cap="none" sz="1800"/>
                      </a:pPr>
                      <a:r>
                        <a:rPr sz="1100">
                          <a:latin typeface="Arial"/>
                          <a:ea typeface="Arial"/>
                          <a:cs typeface="Arial"/>
                          <a:sym typeface="Arial"/>
                        </a:rPr>
                        <a:t>nicht gewinnorientiert</a:t>
                      </a: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3175">
                      <a:solidFill>
                        <a:srgbClr val="008000"/>
                      </a:solidFill>
                      <a:miter lim="400000"/>
                    </a:lnT>
                    <a:lnB w="12700">
                      <a:miter lim="400000"/>
                    </a:lnB>
                    <a:solidFill>
                      <a:srgbClr val="FFFFFF"/>
                    </a:solidFill>
                  </a:tcPr>
                </a:tc>
              </a:tr>
              <a:tr h="630490">
                <a:tc vMerge="1">
                  <a:tcPr/>
                </a:tc>
                <a:tc>
                  <a:txBody>
                    <a:bodyPr/>
                    <a:lstStyle/>
                    <a:p>
                      <a:pPr defTabSz="609584">
                        <a:defRPr cap="none" sz="1800"/>
                      </a:pPr>
                      <a:r>
                        <a:rPr sz="1100">
                          <a:latin typeface="Arial"/>
                          <a:ea typeface="Arial"/>
                          <a:cs typeface="Arial"/>
                          <a:sym typeface="Arial"/>
                        </a:rPr>
                        <a:t>gewinnorientiert</a:t>
                      </a: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c>
                  <a:txBody>
                    <a:bodyPr/>
                    <a:lstStyle/>
                    <a:p>
                      <a:pPr algn="ctr" defTabSz="609584">
                        <a:defRPr cap="none" sz="1100">
                          <a:latin typeface="Arial"/>
                          <a:ea typeface="Arial"/>
                          <a:cs typeface="Arial"/>
                          <a:sym typeface="Arial"/>
                        </a:defRPr>
                      </a:pP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c>
                  <a:txBody>
                    <a:bodyPr/>
                    <a:lstStyle/>
                    <a:p>
                      <a:pPr algn="ctr" defTabSz="609584">
                        <a:defRPr cap="none" sz="1800"/>
                      </a:pPr>
                      <a:r>
                        <a:rPr sz="1100">
                          <a:latin typeface="Arial"/>
                          <a:ea typeface="Arial"/>
                          <a:cs typeface="Arial"/>
                          <a:sym typeface="Arial"/>
                        </a:rPr>
                        <a:t>x</a:t>
                      </a:r>
                    </a:p>
                  </a:txBody>
                  <a:tcPr marL="45720" marR="45720" marT="45720" marB="45720" anchor="ctr" anchorCtr="0" horzOverflow="overflow">
                    <a:lnL w="12700">
                      <a:miter lim="400000"/>
                    </a:lnL>
                    <a:lnR w="12700">
                      <a:miter lim="400000"/>
                    </a:lnR>
                    <a:lnT w="12700">
                      <a:miter lim="400000"/>
                    </a:lnT>
                    <a:lnB w="12700">
                      <a:miter lim="400000"/>
                    </a:lnB>
                    <a:solidFill>
                      <a:srgbClr val="CCE8DE"/>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theme/theme1.xml><?xml version="1.0" encoding="utf-8"?>
<a:theme xmlns:a="http://schemas.openxmlformats.org/drawingml/2006/main" xmlns:r="http://schemas.openxmlformats.org/officeDocument/2006/relationships" name="WU 16:10">
  <a:themeElements>
    <a:clrScheme name="WU 16:10">
      <a:dk1>
        <a:srgbClr val="000000"/>
      </a:dk1>
      <a:lt1>
        <a:srgbClr val="FFFFFF"/>
      </a:lt1>
      <a:dk2>
        <a:srgbClr val="A7A7A7"/>
      </a:dk2>
      <a:lt2>
        <a:srgbClr val="535353"/>
      </a:lt2>
      <a:accent1>
        <a:srgbClr val="0096D3"/>
      </a:accent1>
      <a:accent2>
        <a:srgbClr val="002350"/>
      </a:accent2>
      <a:accent3>
        <a:srgbClr val="4B2582"/>
      </a:accent3>
      <a:accent4>
        <a:srgbClr val="457AA0"/>
      </a:accent4>
      <a:accent5>
        <a:srgbClr val="A592C0"/>
      </a:accent5>
      <a:accent6>
        <a:srgbClr val="80CFE9"/>
      </a:accent6>
      <a:hlink>
        <a:srgbClr val="0000FF"/>
      </a:hlink>
      <a:folHlink>
        <a:srgbClr val="FF00FF"/>
      </a:folHlink>
    </a:clrScheme>
    <a:fontScheme name="WU 16:10">
      <a:majorFont>
        <a:latin typeface="Verdana"/>
        <a:ea typeface="Verdana"/>
        <a:cs typeface="Verdana"/>
      </a:majorFont>
      <a:minorFont>
        <a:latin typeface="Helvetica"/>
        <a:ea typeface="Helvetica"/>
        <a:cs typeface="Helvetica"/>
      </a:minorFont>
    </a:fontScheme>
    <a:fmtScheme name="WU 16: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U 16:10">
  <a:themeElements>
    <a:clrScheme name="WU 16:10">
      <a:dk1>
        <a:srgbClr val="000000"/>
      </a:dk1>
      <a:lt1>
        <a:srgbClr val="FFFFFF"/>
      </a:lt1>
      <a:dk2>
        <a:srgbClr val="A7A7A7"/>
      </a:dk2>
      <a:lt2>
        <a:srgbClr val="535353"/>
      </a:lt2>
      <a:accent1>
        <a:srgbClr val="0096D3"/>
      </a:accent1>
      <a:accent2>
        <a:srgbClr val="002350"/>
      </a:accent2>
      <a:accent3>
        <a:srgbClr val="4B2582"/>
      </a:accent3>
      <a:accent4>
        <a:srgbClr val="457AA0"/>
      </a:accent4>
      <a:accent5>
        <a:srgbClr val="A592C0"/>
      </a:accent5>
      <a:accent6>
        <a:srgbClr val="80CFE9"/>
      </a:accent6>
      <a:hlink>
        <a:srgbClr val="0000FF"/>
      </a:hlink>
      <a:folHlink>
        <a:srgbClr val="FF00FF"/>
      </a:folHlink>
    </a:clrScheme>
    <a:fontScheme name="WU 16:10">
      <a:majorFont>
        <a:latin typeface="Verdana"/>
        <a:ea typeface="Verdana"/>
        <a:cs typeface="Verdana"/>
      </a:majorFont>
      <a:minorFont>
        <a:latin typeface="Helvetica"/>
        <a:ea typeface="Helvetica"/>
        <a:cs typeface="Helvetica"/>
      </a:minorFont>
    </a:fontScheme>
    <a:fmtScheme name="WU 16: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