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1.jpe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9144000" cy="571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ED6DF"/>
          </a:solidFill>
        </a:fill>
      </a:tcStyle>
    </a:wholeTbl>
    <a:band2H>
      <a:tcTxStyle b="def" i="def"/>
      <a:tcStyle>
        <a:tcBdr/>
        <a:fill>
          <a:solidFill>
            <a:srgbClr val="E8EC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CEF"/>
          </a:solidFill>
        </a:fill>
      </a:tcStyle>
    </a:wholeTbl>
    <a:band2H>
      <a:tcTxStyle b="def" i="def"/>
      <a:tcStyle>
        <a:tcBdr/>
        <a:fill>
          <a:solidFill>
            <a:srgbClr val="E6EE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ECBD8"/>
          </a:solidFill>
        </a:fill>
      </a:tcStyle>
    </a:wholeTbl>
    <a:band2H>
      <a:tcTxStyle b="def" i="def"/>
      <a:tcStyle>
        <a:tcBdr/>
        <a:fill>
          <a:solidFill>
            <a:srgbClr val="E8E7EC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7EDF6"/>
          </a:solidFill>
        </a:fill>
      </a:tcStyle>
    </a:wholeTbl>
    <a:band2H>
      <a:tcTxStyle b="def" i="def"/>
      <a:tcStyle>
        <a:tcBdr/>
        <a:fill>
          <a:solidFill>
            <a:srgbClr val="ECF6FB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3" name="Shape 3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Verdana"/>
      </a:defRPr>
    </a:lvl1pPr>
    <a:lvl2pPr indent="228600" latinLnBrk="0">
      <a:defRPr sz="1200">
        <a:latin typeface="+mn-lt"/>
        <a:ea typeface="+mn-ea"/>
        <a:cs typeface="+mn-cs"/>
        <a:sym typeface="Verdana"/>
      </a:defRPr>
    </a:lvl2pPr>
    <a:lvl3pPr indent="457200" latinLnBrk="0">
      <a:defRPr sz="1200">
        <a:latin typeface="+mn-lt"/>
        <a:ea typeface="+mn-ea"/>
        <a:cs typeface="+mn-cs"/>
        <a:sym typeface="Verdana"/>
      </a:defRPr>
    </a:lvl3pPr>
    <a:lvl4pPr indent="685800" latinLnBrk="0">
      <a:defRPr sz="1200">
        <a:latin typeface="+mn-lt"/>
        <a:ea typeface="+mn-ea"/>
        <a:cs typeface="+mn-cs"/>
        <a:sym typeface="Verdana"/>
      </a:defRPr>
    </a:lvl4pPr>
    <a:lvl5pPr indent="914400" latinLnBrk="0">
      <a:defRPr sz="1200">
        <a:latin typeface="+mn-lt"/>
        <a:ea typeface="+mn-ea"/>
        <a:cs typeface="+mn-cs"/>
        <a:sym typeface="Verdana"/>
      </a:defRPr>
    </a:lvl5pPr>
    <a:lvl6pPr indent="1143000" latinLnBrk="0">
      <a:defRPr sz="1200">
        <a:latin typeface="+mn-lt"/>
        <a:ea typeface="+mn-ea"/>
        <a:cs typeface="+mn-cs"/>
        <a:sym typeface="Verdana"/>
      </a:defRPr>
    </a:lvl6pPr>
    <a:lvl7pPr indent="1371600" latinLnBrk="0">
      <a:defRPr sz="1200">
        <a:latin typeface="+mn-lt"/>
        <a:ea typeface="+mn-ea"/>
        <a:cs typeface="+mn-cs"/>
        <a:sym typeface="Verdana"/>
      </a:defRPr>
    </a:lvl7pPr>
    <a:lvl8pPr indent="1600200" latinLnBrk="0">
      <a:defRPr sz="1200">
        <a:latin typeface="+mn-lt"/>
        <a:ea typeface="+mn-ea"/>
        <a:cs typeface="+mn-cs"/>
        <a:sym typeface="Verdana"/>
      </a:defRPr>
    </a:lvl8pPr>
    <a:lvl9pPr indent="1828800" latinLnBrk="0">
      <a:defRPr sz="1200">
        <a:latin typeface="+mn-lt"/>
        <a:ea typeface="+mn-ea"/>
        <a:cs typeface="+mn-cs"/>
        <a:sym typeface="Verdana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1" name="Shape 4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Interpretation der Karikatur durch SuS</a:t>
            </a:r>
          </a:p>
          <a:p>
            <a:pPr/>
          </a:p>
          <a:p>
            <a:pPr/>
            <a:r>
              <a:t>Leitfragen: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Was seht ihr auf dem Bild?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Welche Protagonisten sind zu sehen?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Wie werden sie dargestellt?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Welche Atmosphäre herrscht?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Wer könnte der Mann im schwarzen Anzug sein?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Was ist auf der Schlagzeile zu sehen?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t>Was möchte der Staat mit den Steuererhöhungen auf Tabak und Alkohol bewirken? Warum?</a:t>
            </a:r>
          </a:p>
          <a:p>
            <a:pPr/>
          </a:p>
          <a:p>
            <a:pPr/>
            <a:r>
              <a:t>Ansätze:</a:t>
            </a:r>
          </a:p>
          <a:p>
            <a:pPr marL="171450" indent="-171450">
              <a:buSzPct val="100000"/>
              <a:buChar char="-"/>
            </a:pPr>
            <a:r>
              <a:t>Tabak und Alkohol hoch besteuert</a:t>
            </a:r>
          </a:p>
          <a:p>
            <a:pPr marL="171450" indent="-171450">
              <a:buSzPct val="100000"/>
              <a:buChar char="-"/>
            </a:pPr>
            <a:r>
              <a:t>Besteuerung zur Steuerungsfunktion (abschreckende Wirkung)</a:t>
            </a:r>
          </a:p>
          <a:p>
            <a:pPr marL="171450" indent="-171450">
              <a:buSzPct val="100000"/>
              <a:buChar char="-"/>
            </a:pPr>
            <a:r>
              <a:t>Einnahmen für den Staat</a:t>
            </a:r>
          </a:p>
          <a:p>
            <a:pPr marL="171450" indent="-171450">
              <a:buSzPct val="100000"/>
              <a:buChar char="-"/>
            </a:pPr>
            <a:r>
              <a:t>Aber: Konsumenten von Alkohol und Tabakwaren gefährden ihre Gesundheit und belasten das Gesundheitssystem stärker</a:t>
            </a:r>
          </a:p>
          <a:p>
            <a:pPr/>
          </a:p>
          <a:p>
            <a:p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7" name="Shape 4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Expertenrunde</a:t>
            </a:r>
          </a:p>
          <a:p>
            <a:pPr>
              <a:defRPr i="1"/>
            </a:pPr>
            <a:r>
              <a:t>Siehe Methodenbeschreibung Expertenrunde</a:t>
            </a:r>
          </a:p>
          <a:p>
            <a:pPr/>
          </a:p>
          <a:p>
            <a:pPr marL="228600" indent="-228600">
              <a:buSzPct val="100000"/>
              <a:buAutoNum type="arabicPeriod" startAt="1"/>
            </a:pPr>
            <a:r>
              <a:t>Die SuS ziehen aus einem Beutel (ohne vorherigem Wissen über die Themen) eine Süßigkeit. Es ist darauf zu achten, dass genau so viele Süßigkeiten wie Schüler/innen im Beutel sind und auch, dass die später neu formierten Gruppen so zusammengesetzt werden können, dass in jeder Gruppe ein SuS von einer Süßigkeit ist.</a:t>
            </a:r>
          </a:p>
          <a:p>
            <a:pPr marL="228600" indent="-228600">
              <a:buSzPct val="100000"/>
              <a:buAutoNum type="arabicPeriod" startAt="1"/>
            </a:pPr>
          </a:p>
          <a:p>
            <a:pPr marL="228600" indent="-228600">
              <a:buSzPct val="100000"/>
              <a:buAutoNum type="arabicPeriod" startAt="2"/>
            </a:pPr>
            <a:r>
              <a:t>Die Gruppen werden den Themen zugeordnet 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ergibt sich automatisch durch die Süßigkeit (siehe PPT oben)</a:t>
            </a:r>
          </a:p>
          <a:p>
            <a:pPr/>
          </a:p>
          <a:p>
            <a:pPr marL="228600" indent="-228600">
              <a:buSzPct val="100000"/>
              <a:buAutoNum type="arabicPeriod" startAt="3"/>
            </a:pPr>
            <a:r>
              <a:t> Die Gruppen bearbeiten die Arbeitsanweisungen ihrer Gruppe (Informationsmaterial aufbereiten, AB bearbeiten)</a:t>
            </a:r>
          </a:p>
          <a:p>
            <a:pPr/>
          </a:p>
          <a:p>
            <a:pPr/>
            <a:r>
              <a:t>Die SuS haben für die Bearbeitung und Aufbereitung des FlipCharts 45 Minuten Zeit.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3" name="Shape 5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Die Themen werden ggf. kurz durch L vorgestellt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9" name="Shape 5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Expertenrunde</a:t>
            </a:r>
          </a:p>
          <a:p>
            <a:pPr>
              <a:defRPr i="1"/>
            </a:pPr>
            <a:r>
              <a:t>Siehe Methodenbeschreibung Expertenrunde</a:t>
            </a:r>
          </a:p>
          <a:p>
            <a:pPr>
              <a:defRPr i="1"/>
            </a:pPr>
          </a:p>
          <a:p>
            <a:pPr>
              <a:defRPr i="1"/>
            </a:pPr>
            <a:r>
              <a:t>1. Die SuS formieren sich zu neuen Gruppen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1" name="Shape 7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Bearbeitung des AB zur Sicherung der Inhalte der Expertenrunde. Besprechung der Lösungen im Plenum.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" name="Titel 3"/>
          <p:cNvSpPr txBox="1"/>
          <p:nvPr>
            <p:ph type="body" sz="quarter" idx="21"/>
          </p:nvPr>
        </p:nvSpPr>
        <p:spPr>
          <a:xfrm>
            <a:off x="470413" y="830262"/>
            <a:ext cx="7921625" cy="87656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b="1" sz="2400">
                <a:solidFill>
                  <a:srgbClr val="138E5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Titel der Folie eingeben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5" name="dvsv_wortbild_d_gross_rgb.png" descr="dvsv_wortbild_d_gross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13576" y="338559"/>
            <a:ext cx="1554541" cy="676293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Titel 2"/>
          <p:cNvSpPr txBox="1"/>
          <p:nvPr/>
        </p:nvSpPr>
        <p:spPr>
          <a:xfrm>
            <a:off x="433387" y="2278558"/>
            <a:ext cx="6936781" cy="2699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defTabSz="914306">
              <a:defRPr b="1" sz="2500">
                <a:solidFill>
                  <a:srgbClr val="A7A7A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Sekundarstufe I – Vertiefungsmodul 2</a:t>
            </a:r>
          </a:p>
          <a:p>
            <a:pPr defTabSz="914306">
              <a:defRPr b="1" sz="5000">
                <a:solidFill>
                  <a:srgbClr val="138E5C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Gesundheitsförderung und Prävention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" Target="../slides/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slideLayout" Target="../slideLayouts/slideLayout1.xml"/><Relationship Id="rId8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"/>
          <p:cNvSpPr txBox="1"/>
          <p:nvPr>
            <p:ph type="sldNum" sz="quarter" idx="2"/>
          </p:nvPr>
        </p:nvSpPr>
        <p:spPr>
          <a:xfrm>
            <a:off x="462406" y="5477601"/>
            <a:ext cx="141884" cy="1270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>
              <a:defRPr cap="all" sz="8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" name="Fußzeilenplatzhalter 4"/>
          <p:cNvSpPr txBox="1"/>
          <p:nvPr/>
        </p:nvSpPr>
        <p:spPr>
          <a:xfrm>
            <a:off x="470412" y="436860"/>
            <a:ext cx="5905502" cy="22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b="1" sz="16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Sekundarstufe I – Vertiefungsmodul 2</a:t>
            </a:r>
          </a:p>
        </p:txBody>
      </p:sp>
      <p:pic>
        <p:nvPicPr>
          <p:cNvPr id="4" name="Bild 9" descr="Bild 9">
            <a:hlinkClick r:id="rId2" invalidUrl="" action="ppaction://hlinksldjump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43850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Bild 10" descr="Bild 10">
            <a:hlinkClick r:id="" invalidUrl="" action="ppaction://hlinkshowjump?jump=endshow" tgtFrame="" tooltip="" history="1" highlightClick="0" endSnd="0"/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26877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Grafik 10" descr="Grafik 10">
            <a:hlinkClick r:id="" invalidUrl="" action="ppaction://hlinkshowjump?jump=firstslide" tgtFrame="" tooltip="" history="1" highlightClick="0" endSnd="0"/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974573" y="532130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dvsv_wortbild_d_gross_rgb.png" descr="dvsv_wortbild_d_gross_rgb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113576" y="338559"/>
            <a:ext cx="1554541" cy="676293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iteltext"/>
          <p:cNvSpPr txBox="1"/>
          <p:nvPr>
            <p:ph type="title"/>
          </p:nvPr>
        </p:nvSpPr>
        <p:spPr>
          <a:xfrm>
            <a:off x="462408" y="139700"/>
            <a:ext cx="6840001" cy="903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9" name="Textebene 1…"/>
          <p:cNvSpPr txBox="1"/>
          <p:nvPr>
            <p:ph type="body" idx="1"/>
          </p:nvPr>
        </p:nvSpPr>
        <p:spPr>
          <a:xfrm>
            <a:off x="462018" y="1344612"/>
            <a:ext cx="7759646" cy="38539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7"/>
    <p:sldLayoutId id="2147483650" r:id="rId8"/>
  </p:sldLayoutIdLst>
  <p:transition xmlns:p14="http://schemas.microsoft.com/office/powerpoint/2010/main" spd="med" advClick="1"/>
  <p:txStyles>
    <p:titleStyle>
      <a:lvl1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5pPr>
      <a:lvl6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266700" marR="0" indent="-266700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▪"/>
        <a:tabLst/>
        <a:defRPr b="0" baseline="0" cap="none" i="0" spc="0" strike="noStrike" sz="16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1pPr>
      <a:lvl2pPr marL="557953" marR="0" indent="-291253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▪"/>
        <a:tabLst/>
        <a:defRPr b="0" baseline="0" cap="none" i="0" spc="0" strike="noStrike" sz="16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2pPr>
      <a:lvl3pPr marL="853395" marR="0" indent="-312057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▪"/>
        <a:tabLst/>
        <a:defRPr b="0" baseline="0" cap="none" i="0" spc="0" strike="noStrike" sz="16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3pPr>
      <a:lvl4pPr marL="1163637" marR="0" indent="-355600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▪"/>
        <a:tabLst/>
        <a:defRPr b="0" baseline="0" cap="none" i="0" spc="0" strike="noStrike" sz="16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4pPr>
      <a:lvl5pPr marL="1429279" marR="0" indent="-351366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▪"/>
        <a:tabLst/>
        <a:defRPr b="0" baseline="0" cap="none" i="0" spc="0" strike="noStrike" sz="16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5pPr>
      <a:lvl6pPr marL="2468627" marR="0" indent="-182861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6pPr>
      <a:lvl7pPr marL="2925780" marR="0" indent="-182861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7pPr>
      <a:lvl8pPr marL="3382934" marR="0" indent="-182861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8pPr>
      <a:lvl9pPr marL="3840087" marR="0" indent="-182861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oliennummernplatzhalter 4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8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Was sagt dieses Bild aus?</a:t>
            </a:r>
          </a:p>
        </p:txBody>
      </p:sp>
      <p:pic>
        <p:nvPicPr>
          <p:cNvPr id="39" name="Grafik 4" descr="Grafik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4515" y="1562900"/>
            <a:ext cx="8354970" cy="31004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4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Werdet zu Expertinnen und Experten</a:t>
            </a:r>
          </a:p>
        </p:txBody>
      </p:sp>
      <p:pic>
        <p:nvPicPr>
          <p:cNvPr id="45" name="SEK1-Unterricht-Vertiefungsmodul2-PPT-Seite3.png" descr="SEK1-Unterricht-Vertiefungsmodul2-PPT-Seite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6319" y="1461260"/>
            <a:ext cx="6325642" cy="36377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0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Die Themen im Überblick</a:t>
            </a:r>
          </a:p>
        </p:txBody>
      </p:sp>
      <p:pic>
        <p:nvPicPr>
          <p:cNvPr id="51" name="SEK1-Unterricht-Vertiefungsmodul2-PPT-Seite4.png" descr="SEK1-Unterricht-Vertiefungsmodul2-PPT-Seite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7957" y="1520068"/>
            <a:ext cx="7265642" cy="33302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oliennummernplatzhalter 2"/>
          <p:cNvSpPr txBox="1"/>
          <p:nvPr>
            <p:ph type="sldNum" sz="quarter" idx="2"/>
          </p:nvPr>
        </p:nvSpPr>
        <p:spPr>
          <a:xfrm>
            <a:off x="295258" y="551499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6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Gebt euer Expertenwissen weiter</a:t>
            </a:r>
          </a:p>
        </p:txBody>
      </p:sp>
      <p:pic>
        <p:nvPicPr>
          <p:cNvPr id="57" name="SEK1-Unterricht-Vertiefungsmodul2-PPT-Seite5.png" descr="SEK1-Unterricht-Vertiefungsmodul2-PPT-Seite5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8432" y="1606104"/>
            <a:ext cx="5585166" cy="30664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2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Arbeitsblatt</a:t>
            </a:r>
          </a:p>
        </p:txBody>
      </p:sp>
      <p:grpSp>
        <p:nvGrpSpPr>
          <p:cNvPr id="65" name="Flussdiagramm: Dokument 4"/>
          <p:cNvGrpSpPr/>
          <p:nvPr/>
        </p:nvGrpSpPr>
        <p:grpSpPr>
          <a:xfrm>
            <a:off x="2051987" y="1837059"/>
            <a:ext cx="4758478" cy="3463686"/>
            <a:chOff x="0" y="0"/>
            <a:chExt cx="4758476" cy="3463685"/>
          </a:xfrm>
        </p:grpSpPr>
        <p:sp>
          <p:nvSpPr>
            <p:cNvPr id="63" name="Form"/>
            <p:cNvSpPr/>
            <p:nvPr/>
          </p:nvSpPr>
          <p:spPr>
            <a:xfrm>
              <a:off x="0" y="0"/>
              <a:ext cx="4758477" cy="3463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noFill/>
            <a:ln w="12700" cap="flat">
              <a:solidFill>
                <a:srgbClr val="006D9A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64" name="Rechteck"/>
            <p:cNvSpPr txBox="1"/>
            <p:nvPr/>
          </p:nvSpPr>
          <p:spPr>
            <a:xfrm>
              <a:off x="0" y="1237814"/>
              <a:ext cx="4758477" cy="3379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pPr/>
              <a:r>
                <a:t>  </a:t>
              </a:r>
            </a:p>
          </p:txBody>
        </p:sp>
      </p:grpSp>
      <p:sp>
        <p:nvSpPr>
          <p:cNvPr id="66" name="Was konntet ihr zum Thema Gesundheitsförderung voneinander lernen?"/>
          <p:cNvSpPr txBox="1"/>
          <p:nvPr/>
        </p:nvSpPr>
        <p:spPr>
          <a:xfrm>
            <a:off x="440693" y="1316088"/>
            <a:ext cx="6222527" cy="288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179999">
              <a:spcBef>
                <a:spcPts val="300"/>
              </a:spcBef>
              <a:defRPr b="1"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Was konntet ihr zum Thema Gesundheitsförderung voneinander lernen?</a:t>
            </a:r>
          </a:p>
        </p:txBody>
      </p:sp>
      <p:grpSp>
        <p:nvGrpSpPr>
          <p:cNvPr id="69" name="Bildergalerie"/>
          <p:cNvGrpSpPr/>
          <p:nvPr/>
        </p:nvGrpSpPr>
        <p:grpSpPr>
          <a:xfrm>
            <a:off x="889000" y="1967325"/>
            <a:ext cx="7366000" cy="3043206"/>
            <a:chOff x="0" y="0"/>
            <a:chExt cx="7366000" cy="3043204"/>
          </a:xfrm>
        </p:grpSpPr>
        <p:pic>
          <p:nvPicPr>
            <p:cNvPr id="67" name="SV-erleben-SEK1-Vertiefungsmodul-2-Arbeitsblatt-6-Sicherung.png" descr="SV-erleben-SEK1-Vertiefungsmodul-2-Arbeitsblatt-6-Sicherung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4293" r="0" b="44079"/>
            <a:stretch>
              <a:fillRect/>
            </a:stretch>
          </p:blipFill>
          <p:spPr>
            <a:xfrm>
              <a:off x="1227888" y="0"/>
              <a:ext cx="4326024" cy="26368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8" name="Rechteck"/>
            <p:cNvSpPr/>
            <p:nvPr/>
          </p:nvSpPr>
          <p:spPr>
            <a:xfrm>
              <a:off x="0" y="2713004"/>
              <a:ext cx="7366000" cy="330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6200" tIns="76200" rIns="76200" bIns="76200" numCol="1" anchor="t">
              <a:noAutofit/>
            </a:bodyPr>
            <a:lstStyle>
              <a:lvl1pPr defTabSz="457200">
                <a:defRPr sz="1200"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pPr/>
              <a:r>
                <a:t>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WU 16:10">
  <a:themeElements>
    <a:clrScheme name="WU 16:10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96D3"/>
      </a:accent1>
      <a:accent2>
        <a:srgbClr val="002350"/>
      </a:accent2>
      <a:accent3>
        <a:srgbClr val="4B2582"/>
      </a:accent3>
      <a:accent4>
        <a:srgbClr val="457AA0"/>
      </a:accent4>
      <a:accent5>
        <a:srgbClr val="A592C0"/>
      </a:accent5>
      <a:accent6>
        <a:srgbClr val="80CFE9"/>
      </a:accent6>
      <a:hlink>
        <a:srgbClr val="0000FF"/>
      </a:hlink>
      <a:folHlink>
        <a:srgbClr val="FF00FF"/>
      </a:folHlink>
    </a:clrScheme>
    <a:fontScheme name="WU 16:10">
      <a:majorFont>
        <a:latin typeface="Helvetica"/>
        <a:ea typeface="Helvetica"/>
        <a:cs typeface="Helvetica"/>
      </a:majorFont>
      <a:minorFont>
        <a:latin typeface="Verdana"/>
        <a:ea typeface="Verdana"/>
        <a:cs typeface="Verdana"/>
      </a:minorFont>
    </a:fontScheme>
    <a:fmtScheme name="WU 16: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U 16:10">
  <a:themeElements>
    <a:clrScheme name="WU 16:10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96D3"/>
      </a:accent1>
      <a:accent2>
        <a:srgbClr val="002350"/>
      </a:accent2>
      <a:accent3>
        <a:srgbClr val="4B2582"/>
      </a:accent3>
      <a:accent4>
        <a:srgbClr val="457AA0"/>
      </a:accent4>
      <a:accent5>
        <a:srgbClr val="A592C0"/>
      </a:accent5>
      <a:accent6>
        <a:srgbClr val="80CFE9"/>
      </a:accent6>
      <a:hlink>
        <a:srgbClr val="0000FF"/>
      </a:hlink>
      <a:folHlink>
        <a:srgbClr val="FF00FF"/>
      </a:folHlink>
    </a:clrScheme>
    <a:fontScheme name="WU 16:10">
      <a:majorFont>
        <a:latin typeface="Helvetica"/>
        <a:ea typeface="Helvetica"/>
        <a:cs typeface="Helvetica"/>
      </a:majorFont>
      <a:minorFont>
        <a:latin typeface="Verdana"/>
        <a:ea typeface="Verdana"/>
        <a:cs typeface="Verdana"/>
      </a:minorFont>
    </a:fontScheme>
    <a:fmtScheme name="WU 16: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