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571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CEF"/>
          </a:solidFill>
        </a:fill>
      </a:tcStyle>
    </a:wholeTbl>
    <a:band2H>
      <a:tcTxStyle b="def" i="def"/>
      <a:tcStyle>
        <a:tcBdr/>
        <a:fill>
          <a:solidFill>
            <a:srgbClr val="E6EE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CBD8"/>
          </a:solidFill>
        </a:fill>
      </a:tcStyle>
    </a:wholeTbl>
    <a:band2H>
      <a:tcTxStyle b="def" i="def"/>
      <a:tcStyle>
        <a:tcBdr/>
        <a:fill>
          <a:solidFill>
            <a:srgbClr val="E8E7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EDF6"/>
          </a:solidFill>
        </a:fill>
      </a:tcStyle>
    </a:wholeTbl>
    <a:band2H>
      <a:tcTxStyle b="def" i="def"/>
      <a:tcStyle>
        <a:tcBdr/>
        <a:fill>
          <a:solidFill>
            <a:srgbClr val="ECF6F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3" name="Shape 6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Verdana"/>
      </a:defRPr>
    </a:lvl1pPr>
    <a:lvl2pPr indent="228600" latinLnBrk="0">
      <a:defRPr sz="1200">
        <a:latin typeface="+mj-lt"/>
        <a:ea typeface="+mj-ea"/>
        <a:cs typeface="+mj-cs"/>
        <a:sym typeface="Verdana"/>
      </a:defRPr>
    </a:lvl2pPr>
    <a:lvl3pPr indent="457200" latinLnBrk="0">
      <a:defRPr sz="1200">
        <a:latin typeface="+mj-lt"/>
        <a:ea typeface="+mj-ea"/>
        <a:cs typeface="+mj-cs"/>
        <a:sym typeface="Verdana"/>
      </a:defRPr>
    </a:lvl3pPr>
    <a:lvl4pPr indent="685800" latinLnBrk="0">
      <a:defRPr sz="1200">
        <a:latin typeface="+mj-lt"/>
        <a:ea typeface="+mj-ea"/>
        <a:cs typeface="+mj-cs"/>
        <a:sym typeface="Verdana"/>
      </a:defRPr>
    </a:lvl4pPr>
    <a:lvl5pPr indent="914400" latinLnBrk="0">
      <a:defRPr sz="1200">
        <a:latin typeface="+mj-lt"/>
        <a:ea typeface="+mj-ea"/>
        <a:cs typeface="+mj-cs"/>
        <a:sym typeface="Verdana"/>
      </a:defRPr>
    </a:lvl5pPr>
    <a:lvl6pPr indent="1143000" latinLnBrk="0">
      <a:defRPr sz="1200">
        <a:latin typeface="+mj-lt"/>
        <a:ea typeface="+mj-ea"/>
        <a:cs typeface="+mj-cs"/>
        <a:sym typeface="Verdana"/>
      </a:defRPr>
    </a:lvl6pPr>
    <a:lvl7pPr indent="1371600" latinLnBrk="0">
      <a:defRPr sz="1200">
        <a:latin typeface="+mj-lt"/>
        <a:ea typeface="+mj-ea"/>
        <a:cs typeface="+mj-cs"/>
        <a:sym typeface="Verdana"/>
      </a:defRPr>
    </a:lvl7pPr>
    <a:lvl8pPr indent="1600200" latinLnBrk="0">
      <a:defRPr sz="1200">
        <a:latin typeface="+mj-lt"/>
        <a:ea typeface="+mj-ea"/>
        <a:cs typeface="+mj-cs"/>
        <a:sym typeface="Verdana"/>
      </a:defRPr>
    </a:lvl8pPr>
    <a:lvl9pPr indent="1828800" latinLnBrk="0">
      <a:defRPr sz="1200">
        <a:latin typeface="+mj-lt"/>
        <a:ea typeface="+mj-ea"/>
        <a:cs typeface="+mj-cs"/>
        <a:sym typeface="Verdana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1" name="Shape 7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Auf der Tafel wird nun gemeinsam eine Mind-Map zum Thema Sozialversicherung angefertigt. Die genannten Leitfragen dienen der Orientierung zur Clusterbildung.</a:t>
            </a:r>
          </a:p>
          <a:p>
            <a:p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7" name="Shape 13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Auf der Tafel wird nun die vorhandene Struktur um die neuen Begriffe dieser Einheit erweitert.</a:t>
            </a:r>
          </a:p>
          <a:p>
            <a:p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2" name="Shape 15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teilt AB 2 aus und gibt S den Arbeitsauftrag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Shape 8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Leitfragen beim Besprechen des AB zum Thema Krankenversicherung:</a:t>
            </a:r>
          </a:p>
          <a:p>
            <a:pPr/>
            <a:r>
              <a:t>- Was ist hier mit Sebastian passiert?</a:t>
            </a:r>
          </a:p>
          <a:p>
            <a:pPr/>
            <a:r>
              <a:t>- Wer zahlt die Untersuchung beim Hausarzt?</a:t>
            </a:r>
          </a:p>
          <a:p>
            <a:pPr/>
            <a:r>
              <a:t>- Warum kann Sebastian einfach zum Arzt gehen, wenn er krank ist?</a:t>
            </a:r>
          </a:p>
          <a:p>
            <a:pPr/>
          </a:p>
          <a:p>
            <a:pPr/>
            <a:r>
              <a:t>Arztbesuch, Medikamente zur Wiederherstellung der Gesundheit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Leistungen der Krankenversicherung</a:t>
            </a:r>
          </a:p>
          <a:p>
            <a:pPr/>
            <a:r>
              <a:t>Das ist für Sebastian möglich, da er bei seinen Eltern mitversichert ist und durch die eCard den Zugang zu diesen Leistungen hat</a:t>
            </a:r>
          </a:p>
          <a:p>
            <a:pPr/>
            <a:r>
              <a:t>Wenn seine Mama ein weiteres Kind bekommen würde, wären hier auch sogenannte Mutterschaftsleistungen abgedeckt wie zum Beispiel Hebammenhilfe oder Arzthilfe und das Wochengeld 8 Wochen vor und nach der Entbindung</a:t>
            </a:r>
          </a:p>
          <a:p>
            <a:pPr/>
            <a:r>
              <a:t>Für weitere Details siehe Informationsmaterial für Lehrkräfte Kapitel „soziale Krankenversicherung“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erläutert Lösung im Plenum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" name="Shape 9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Leitfragen beim Besprechen des AB zum Thema Unfallversicherung:</a:t>
            </a:r>
          </a:p>
          <a:p>
            <a:pPr marL="171450" indent="-171450">
              <a:buSzPct val="100000"/>
              <a:buChar char="-"/>
            </a:pPr>
            <a:r>
              <a:t>Was passiert mit Sebastian kurz nach dem Wespenstich?</a:t>
            </a:r>
          </a:p>
          <a:p>
            <a:pPr marL="171450" indent="-171450">
              <a:buSzPct val="100000"/>
              <a:buChar char="-"/>
            </a:pPr>
            <a:r>
              <a:t>Wer zahlt die Fahrt mit der Rettung ins Krankenhaus?</a:t>
            </a:r>
          </a:p>
          <a:p>
            <a:pPr marL="171450" indent="-171450">
              <a:buSzPct val="100000"/>
              <a:buChar char="-"/>
            </a:pPr>
            <a:r>
              <a:t>Warum ist Sebastian überhaupt unfallversichert?</a:t>
            </a:r>
          </a:p>
          <a:p>
            <a:pPr/>
          </a:p>
          <a:p>
            <a:pPr/>
            <a:r>
              <a:t>Sebastians ist Schüler und verletzt sich bei einem Schulausflug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alle Schüler sind unfallversichert</a:t>
            </a:r>
          </a:p>
          <a:p>
            <a:pPr/>
            <a:r>
              <a:t>Rettungstransport ins Unfall-Krankenhaus, Versorgung im Krankenhaus, Rehabilitation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Leistungen der Unfallversicherung</a:t>
            </a:r>
            <a:br/>
          </a:p>
          <a:p>
            <a:pPr/>
            <a:r>
              <a:t>Für weitere Details siehe Informationsmaterial für Lehrkräfte Kapitel „soziale Unfallversicherung“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3" name="Shape 10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erläutert Lösung im Plenum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Leitfragen beim Besprechen des AB zum Thema Pensionsversicherung:</a:t>
            </a:r>
          </a:p>
          <a:p>
            <a:pPr/>
            <a:r>
              <a:t>- Warum sind Sebastians Großeltern den ganzen Tag zu Hause und seine Eltern nicht?</a:t>
            </a:r>
          </a:p>
          <a:p>
            <a:pPr/>
            <a:r>
              <a:t>- Was ist mit seinem Onkel Johann passiert?</a:t>
            </a:r>
          </a:p>
          <a:p>
            <a:pPr/>
            <a:r>
              <a:t>- Warum bekommen Sebastians Großeltern und sein Onkel Johann überhaupt Geld von der Pensionsversicherung?</a:t>
            </a:r>
          </a:p>
          <a:p>
            <a:pPr/>
            <a:br/>
            <a:r>
              <a:t>Großeltern sind aufgrund ihres Alters nicht mehr in der Lage Einkünfte zu erzielen – deshalb gibt es Pensionsversicherung, die diese Einkommenslücke ersetzt</a:t>
            </a:r>
          </a:p>
          <a:p>
            <a:pPr/>
            <a:r>
              <a:t>Großeltern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Alterspension</a:t>
            </a:r>
          </a:p>
          <a:p>
            <a:pPr/>
            <a:r>
              <a:t>Onkel Johann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Berufsunfähigkeitspension, da er als Dachdecker im Rollstuhl nicht mehr arbeiten kann</a:t>
            </a:r>
          </a:p>
          <a:p>
            <a:pPr/>
            <a:r>
              <a:t>Kur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ist Maßnahme zur Gesundheitsförderung und auch eine Leistung der Pensionsversicherung</a:t>
            </a:r>
          </a:p>
          <a:p>
            <a:pPr/>
          </a:p>
          <a:p>
            <a:pPr/>
            <a:r>
              <a:t>Für weitere Details siehe Informationsmaterial für Lehrkräfte Kapitel „Die Pensionsversicherung“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erläutert Lösung im Plenum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Shape 12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Leitfragen beim Besprechen des AB zum Thema Arbeitslosenversicherung:</a:t>
            </a:r>
          </a:p>
          <a:p>
            <a:pPr/>
            <a:r>
              <a:t>- Was passiert mit Sebastians Papa am Ende der Ferien?</a:t>
            </a:r>
          </a:p>
          <a:p>
            <a:pPr/>
            <a:r>
              <a:t>- Woher bekommt er das Arbeitslosengeld?</a:t>
            </a:r>
          </a:p>
          <a:p>
            <a:pPr/>
            <a:r>
              <a:t>- Warum bekommt sein Vater überhaupt Arbeitslosengeld?</a:t>
            </a:r>
          </a:p>
          <a:p>
            <a:pPr marL="171450" indent="-171450">
              <a:buSzPct val="100000"/>
              <a:buChar char="-"/>
            </a:pPr>
          </a:p>
          <a:p>
            <a:pPr/>
            <a:r>
              <a:t>Sebastians Papa ist arbeitslos und bekommt Arbeitslosengeld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Leistung der Arbeitslosenversicherung</a:t>
            </a:r>
          </a:p>
          <a:p>
            <a:pPr/>
            <a:r>
              <a:t>Es ist kein Problem, dass sein Papa Arbeitslosengeld beziehen kann, da er zuvor schon viele Jahre (mehr als 52 Wochen innerhalb von 2 Jahren) eine arbeitslosenpflichtige Beschäftigung hatte und somit schon Beiträge in das Versicherungssystem einbezahlt hat bevor er Leistungen in Anspruch nimmt</a:t>
            </a:r>
            <a:br/>
            <a:r>
              <a:t>Sebastians Papa meldet sich beim AMS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Hilfestellung bei Arbeitssuche</a:t>
            </a:r>
          </a:p>
          <a:p>
            <a:pPr/>
            <a:r>
              <a:t>Wenn Familie auf Urlaub ins Ausland fahren würde, bekäme der Vater in dieser Zeit kein Arbeitslosengeld</a:t>
            </a:r>
          </a:p>
          <a:p>
            <a:pPr/>
          </a:p>
          <a:p>
            <a:pPr/>
            <a:r>
              <a:t>Für weitere Details siehe Informationsmaterial für Lehrkräfte im Kapitel „Die Arbeitslosenversicherung“</a:t>
            </a:r>
          </a:p>
          <a:p>
            <a:p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" name="Shape 13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erläutert Lösung im Plenum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 – Vertiefungsmodul 1</a:t>
            </a:r>
          </a:p>
        </p:txBody>
      </p:sp>
      <p:sp>
        <p:nvSpPr>
          <p:cNvPr id="26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27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ild"/>
          <p:cNvSpPr/>
          <p:nvPr>
            <p:ph type="pic" sz="half" idx="22"/>
          </p:nvPr>
        </p:nvSpPr>
        <p:spPr>
          <a:xfrm>
            <a:off x="485127" y="1443573"/>
            <a:ext cx="3916428" cy="34564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1" name="Finanzielle Absicherung  bei Krankheit, Arbeitsunfähigkeit, Mutterschaft, Zahnbehandlung, Medizinischen Maßnahmen…"/>
          <p:cNvSpPr txBox="1"/>
          <p:nvPr>
            <p:ph type="body" sz="quarter" idx="23"/>
          </p:nvPr>
        </p:nvSpPr>
        <p:spPr>
          <a:xfrm>
            <a:off x="4944804" y="2241476"/>
            <a:ext cx="3905915" cy="2473225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/>
          <a:p>
            <a:pPr marL="187157" indent="-187157" defTabSz="179999">
              <a:spcBef>
                <a:spcPts val="300"/>
              </a:spcBef>
              <a:buClrTx/>
              <a:buAutoNum type="arabicPeriod" startAt="1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138E5C"/>
                </a:solidFill>
              </a:rPr>
              <a:t>Finanzielle Absicherung</a:t>
            </a:r>
            <a:r>
              <a:t> </a:t>
            </a:r>
            <a:br/>
            <a:r>
              <a:t>bei Krankheit, Arbeitsunfähigkeit, Mutterschaft, Zahnbehandlung, Medizinischen Maßnahmen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Versicherungssparte: </a:t>
            </a:r>
            <a:r>
              <a:t>Krankenversicherung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Leistungen/ Beispiele:</a:t>
            </a:r>
            <a:br/>
            <a:r>
              <a:t>Arztbesuch, Medikamente</a:t>
            </a:r>
          </a:p>
        </p:txBody>
      </p:sp>
      <p:pic>
        <p:nvPicPr>
          <p:cNvPr id="32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 – Vertiefungsmodul 1</a:t>
            </a:r>
          </a:p>
        </p:txBody>
      </p:sp>
      <p:sp>
        <p:nvSpPr>
          <p:cNvPr id="41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42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Bild"/>
          <p:cNvSpPr/>
          <p:nvPr>
            <p:ph type="pic" sz="half" idx="22"/>
          </p:nvPr>
        </p:nvSpPr>
        <p:spPr>
          <a:xfrm>
            <a:off x="343064" y="1421308"/>
            <a:ext cx="4274821" cy="357265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6" name="Was ist hier mit Sebastian passiert?…"/>
          <p:cNvSpPr txBox="1"/>
          <p:nvPr>
            <p:ph type="body" sz="quarter" idx="23"/>
          </p:nvPr>
        </p:nvSpPr>
        <p:spPr>
          <a:xfrm>
            <a:off x="5008304" y="2027288"/>
            <a:ext cx="3905915" cy="1660424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/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ist hier mit Sebastian passiert?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Wer zahlt die Untersuchung beim Hausarzt?</a:t>
            </a:r>
            <a:br/>
            <a:r>
              <a:t> </a:t>
            </a: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kann Sebastian einfach zum Arzt gehen, wenn er krank ist?</a:t>
            </a:r>
          </a:p>
        </p:txBody>
      </p:sp>
      <p:pic>
        <p:nvPicPr>
          <p:cNvPr id="47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" name="Titel 2"/>
          <p:cNvSpPr txBox="1"/>
          <p:nvPr/>
        </p:nvSpPr>
        <p:spPr>
          <a:xfrm>
            <a:off x="433387" y="1834058"/>
            <a:ext cx="6817719" cy="1538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 defTabSz="914306">
              <a:defRPr b="1" sz="2500">
                <a:solidFill>
                  <a:srgbClr val="A7A7A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Sekundarstufe I – Vertiefungsmodul 1</a:t>
            </a:r>
          </a:p>
          <a:p>
            <a:pPr defTabSz="914306">
              <a:defRPr b="1" sz="50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Leistungen</a:t>
            </a:r>
          </a:p>
        </p:txBody>
      </p:sp>
      <p:pic>
        <p:nvPicPr>
          <p:cNvPr id="56" name="dvsv_wortbild_d_gross_rgb.png" descr="dvsv_wortbild_d_gross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" Target="../slides/slide15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cap="all" sz="8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 – Vertiefungsmodul 1</a:t>
            </a:r>
          </a:p>
        </p:txBody>
      </p:sp>
      <p:pic>
        <p:nvPicPr>
          <p:cNvPr id="4" name="Bild 9" descr="Bild 9">
            <a:hlinkClick r:id="rId2" invalidUrl="" action="ppaction://hlinksldjump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vsv_wortbild_d_gross_rgb.png" descr="dvsv_wortbild_d_gross_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iteltext"/>
          <p:cNvSpPr txBox="1"/>
          <p:nvPr>
            <p:ph type="title"/>
          </p:nvPr>
        </p:nvSpPr>
        <p:spPr>
          <a:xfrm>
            <a:off x="462408" y="139700"/>
            <a:ext cx="6840001" cy="903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9" name="Textebene 1…"/>
          <p:cNvSpPr txBox="1"/>
          <p:nvPr>
            <p:ph type="body" idx="1"/>
          </p:nvPr>
        </p:nvSpPr>
        <p:spPr>
          <a:xfrm>
            <a:off x="462018" y="1344612"/>
            <a:ext cx="7759646" cy="3853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</p:sldLayoutIdLst>
  <p:transition xmlns:p14="http://schemas.microsoft.com/office/powerpoint/2010/main" spd="med" advClick="1"/>
  <p:txStyles>
    <p:titleStyle>
      <a:lvl1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266700" marR="0" indent="-2667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1pPr>
      <a:lvl2pPr marL="557953" marR="0" indent="-291253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2pPr>
      <a:lvl3pPr marL="853395" marR="0" indent="-312057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3pPr>
      <a:lvl4pPr marL="1163637" marR="0" indent="-3556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4pPr>
      <a:lvl5pPr marL="1429279" marR="0" indent="-351366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5pPr>
      <a:lvl6pPr marL="246862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6pPr>
      <a:lvl7pPr marL="2925780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7pPr>
      <a:lvl8pPr marL="3382934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8pPr>
      <a:lvl9pPr marL="384008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oliennummernplatzhalter 4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Sebastians Papa ist arbeitslos</a:t>
            </a:r>
          </a:p>
        </p:txBody>
      </p:sp>
      <p:pic>
        <p:nvPicPr>
          <p:cNvPr id="121" name="SV-erleben_Vater-Baustelle.png" descr="SV-erleben_Vater-Baustelle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201726" y="1421308"/>
            <a:ext cx="4557498" cy="3572654"/>
          </a:xfrm>
          <a:prstGeom prst="rect">
            <a:avLst/>
          </a:prstGeom>
        </p:spPr>
      </p:pic>
      <p:sp>
        <p:nvSpPr>
          <p:cNvPr id="122" name="Was passiert mit Sebastians Papa am Ende der Ferien?…"/>
          <p:cNvSpPr txBox="1"/>
          <p:nvPr>
            <p:ph type="body" idx="23"/>
          </p:nvPr>
        </p:nvSpPr>
        <p:spPr>
          <a:xfrm>
            <a:off x="5008304" y="2027288"/>
            <a:ext cx="3905915" cy="1863624"/>
          </a:xfrm>
          <a:prstGeom prst="rect">
            <a:avLst/>
          </a:prstGeom>
        </p:spPr>
        <p:txBody>
          <a:bodyPr/>
          <a:lstStyle/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passiert mit Sebastians Papa am Ende der Ferien?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Woher bekommt er das Arbeitslosengeld?</a:t>
            </a:r>
            <a:br/>
            <a:r>
              <a:t> </a:t>
            </a: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bekommt sein Vater überhaupt Arbeitslosengeld?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Arbeitslosenversicherung</a:t>
            </a:r>
          </a:p>
        </p:txBody>
      </p:sp>
      <p:pic>
        <p:nvPicPr>
          <p:cNvPr id="128" name="SEK1-Unterricht-Vertiefungsmodul1-PPT-Seite12.png" descr="SEK1-Unterricht-Vertiefungsmodul1-PPT-Seite12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29" name="Absicherung  von Personen, die arbeitslos werden…"/>
          <p:cNvSpPr txBox="1"/>
          <p:nvPr>
            <p:ph type="body" idx="23"/>
          </p:nvPr>
        </p:nvSpPr>
        <p:spPr>
          <a:xfrm>
            <a:off x="4944804" y="1492176"/>
            <a:ext cx="3905915" cy="2143025"/>
          </a:xfrm>
          <a:prstGeom prst="rect">
            <a:avLst/>
          </a:prstGeom>
        </p:spPr>
        <p:txBody>
          <a:bodyPr/>
          <a:lstStyle/>
          <a:p>
            <a:pPr marL="187157" indent="-187157" defTabSz="179999">
              <a:spcBef>
                <a:spcPts val="300"/>
              </a:spcBef>
              <a:buClrTx/>
              <a:buAutoNum type="arabicPeriod" startAt="1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Tx/>
              <a:buAutoNum type="arabicPeriod" startAt="2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Tx/>
              <a:buAutoNum type="arabicPeriod" startAt="3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>
                <a:srgbClr val="408459"/>
              </a:buClr>
              <a:buAutoNum type="arabicPeriod" startAt="4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138E5C"/>
                </a:solidFill>
              </a:rPr>
              <a:t>Absicherung</a:t>
            </a:r>
            <a:r>
              <a:t> </a:t>
            </a:r>
            <a:br/>
            <a:r>
              <a:rPr>
                <a:solidFill>
                  <a:srgbClr val="138E5C"/>
                </a:solidFill>
              </a:rPr>
              <a:t>von Personen, die arbeitslos werden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Leistungen/ Beispiele:</a:t>
            </a:r>
            <a:br/>
            <a:r>
              <a:t>Arbeitslosengeld, Arbeitsvermittlung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Mind-Map</a:t>
            </a:r>
          </a:p>
        </p:txBody>
      </p:sp>
      <p:sp>
        <p:nvSpPr>
          <p:cNvPr id="135" name="Textplatzhalter 4"/>
          <p:cNvSpPr txBox="1"/>
          <p:nvPr/>
        </p:nvSpPr>
        <p:spPr>
          <a:xfrm>
            <a:off x="470413" y="1530348"/>
            <a:ext cx="7921625" cy="3709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179999">
              <a:spcBef>
                <a:spcPts val="300"/>
              </a:spcBef>
              <a:defRPr b="1" sz="1400">
                <a:latin typeface="Arial"/>
                <a:ea typeface="Arial"/>
                <a:cs typeface="Arial"/>
                <a:sym typeface="Arial"/>
              </a:defRPr>
            </a:pPr>
            <a:r>
              <a:t>Erweitern wir gemeinsam die Struktur:</a:t>
            </a:r>
          </a:p>
          <a:p>
            <a:pPr defTabSz="179999">
              <a:spcBef>
                <a:spcPts val="300"/>
              </a:spcBef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Zweige der SV im engeren Sinn kennt ihr?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Leistungen werden von der Unfallversicherung erbracht?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Leistungen werden von der Krankenversicherung erbracht?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Leistungen werden von der Pensionsversicherung erbracht?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Leistungen werden von der Arbeitslosenversicherung erbracht?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Muster Tafelbild</a:t>
            </a:r>
          </a:p>
        </p:txBody>
      </p:sp>
      <p:pic>
        <p:nvPicPr>
          <p:cNvPr id="141" name="SEK1-Unterricht-Vertiefungsmodul1-PPT-Seite14.png" descr="SEK1-Unterricht-Vertiefungsmodul1-PPT-Seite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939" y="1789376"/>
            <a:ext cx="7809824" cy="32758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Kreuzworträtsel</a:t>
            </a:r>
          </a:p>
        </p:txBody>
      </p:sp>
      <p:grpSp>
        <p:nvGrpSpPr>
          <p:cNvPr id="147" name="Flussdiagramm: Dokument 4"/>
          <p:cNvGrpSpPr/>
          <p:nvPr/>
        </p:nvGrpSpPr>
        <p:grpSpPr>
          <a:xfrm>
            <a:off x="1283556" y="1363980"/>
            <a:ext cx="6408590" cy="3980602"/>
            <a:chOff x="0" y="0"/>
            <a:chExt cx="6408588" cy="3980600"/>
          </a:xfrm>
        </p:grpSpPr>
        <p:sp>
          <p:nvSpPr>
            <p:cNvPr id="145" name="Form"/>
            <p:cNvSpPr/>
            <p:nvPr/>
          </p:nvSpPr>
          <p:spPr>
            <a:xfrm>
              <a:off x="0" y="0"/>
              <a:ext cx="6408589" cy="3980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noFill/>
            <a:ln w="12700" cap="flat">
              <a:solidFill>
                <a:srgbClr val="006D9A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6" name="Rechteck"/>
            <p:cNvSpPr txBox="1"/>
            <p:nvPr/>
          </p:nvSpPr>
          <p:spPr>
            <a:xfrm>
              <a:off x="0" y="1449036"/>
              <a:ext cx="6408589" cy="335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 </a:t>
              </a:r>
            </a:p>
          </p:txBody>
        </p:sp>
      </p:grpSp>
      <p:grpSp>
        <p:nvGrpSpPr>
          <p:cNvPr id="150" name="Bildergalerie"/>
          <p:cNvGrpSpPr/>
          <p:nvPr/>
        </p:nvGrpSpPr>
        <p:grpSpPr>
          <a:xfrm>
            <a:off x="748225" y="1415413"/>
            <a:ext cx="7366001" cy="3559937"/>
            <a:chOff x="0" y="0"/>
            <a:chExt cx="7366000" cy="3559935"/>
          </a:xfrm>
        </p:grpSpPr>
        <p:pic>
          <p:nvPicPr>
            <p:cNvPr id="148" name="SV-erleben-SEK1-Vertiefungsmodul-1-Arbeitsblatt-2-Kreuzwortraetsel.png" descr="SV-erleben-SEK1-Vertiefungsmodul-1-Arbeitsblatt-2-Kreuzwortraetsel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787" r="0" b="11254"/>
            <a:stretch>
              <a:fillRect/>
            </a:stretch>
          </p:blipFill>
          <p:spPr>
            <a:xfrm>
              <a:off x="1255035" y="0"/>
              <a:ext cx="4246330" cy="31535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Rechteck"/>
            <p:cNvSpPr/>
            <p:nvPr/>
          </p:nvSpPr>
          <p:spPr>
            <a:xfrm>
              <a:off x="0" y="3229735"/>
              <a:ext cx="7366000" cy="330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5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Lösung Kreuzworträtsel</a:t>
            </a:r>
          </a:p>
        </p:txBody>
      </p:sp>
      <p:pic>
        <p:nvPicPr>
          <p:cNvPr id="156" name="SEK1-Unterricht-Vertiefungsmodul1-PPT-Seite16.png" descr="SEK1-Unterricht-Vertiefungsmodul1-PPT-Seite1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5228" y="1500465"/>
            <a:ext cx="4366156" cy="35924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Mind-Map</a:t>
            </a:r>
          </a:p>
        </p:txBody>
      </p:sp>
      <p:sp>
        <p:nvSpPr>
          <p:cNvPr id="69" name="Textplatzhalter 4"/>
          <p:cNvSpPr txBox="1"/>
          <p:nvPr/>
        </p:nvSpPr>
        <p:spPr>
          <a:xfrm>
            <a:off x="470413" y="1530348"/>
            <a:ext cx="7921625" cy="3709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179999">
              <a:spcBef>
                <a:spcPts val="300"/>
              </a:spcBef>
              <a:defRPr b="1" sz="1400">
                <a:latin typeface="Arial"/>
                <a:ea typeface="Arial"/>
                <a:cs typeface="Arial"/>
                <a:sym typeface="Arial"/>
              </a:defRPr>
            </a:pPr>
            <a:r>
              <a:t>Erstellen wir gemeinsam eine Mind-Map</a:t>
            </a:r>
          </a:p>
          <a:p>
            <a:pPr defTabSz="179999">
              <a:spcBef>
                <a:spcPts val="300"/>
              </a:spcBef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fällt euch zum Sozialstaat ein?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Wie funktioniert eine Versicherung?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gibt es Sozialversicherungen?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Sozialversicherungssparten gibt es?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Welche Unterschiede zwischen Privatversicherung und Sozialversicherung gibt es?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oliennummer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Muster-Tafelbild</a:t>
            </a:r>
          </a:p>
        </p:txBody>
      </p:sp>
      <p:pic>
        <p:nvPicPr>
          <p:cNvPr id="75" name="SEK1-Unterricht-Vertiefungsmodul1-PPT-Seite3.png" descr="SEK1-Unterricht-Vertiefungsmodul1-PPT-Seit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9507" y="1483347"/>
            <a:ext cx="6828837" cy="3869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Sebastian ist krank</a:t>
            </a:r>
          </a:p>
        </p:txBody>
      </p:sp>
      <p:pic>
        <p:nvPicPr>
          <p:cNvPr id="79" name="SV-erleben_Sebastian-krank.png" descr="SV-erleben_Sebastian-kran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3064" y="1421308"/>
            <a:ext cx="4274821" cy="3572654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Was ist hier mit Sebastian passiert?…"/>
          <p:cNvSpPr txBox="1"/>
          <p:nvPr/>
        </p:nvSpPr>
        <p:spPr>
          <a:xfrm>
            <a:off x="5008304" y="2027288"/>
            <a:ext cx="3905915" cy="166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ist hier mit Sebastian passiert?</a:t>
            </a:r>
          </a:p>
          <a:p>
            <a:pPr defTabSz="179999">
              <a:spcBef>
                <a:spcPts val="300"/>
              </a:spcBef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Wer zahlt die Untersuchung beim Hausarzt?</a:t>
            </a:r>
            <a:br/>
            <a:r>
              <a:t> </a:t>
            </a: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kann Sebastian einfach zum Arzt gehen, wenn er krank ist?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Krankenversicherung</a:t>
            </a:r>
          </a:p>
        </p:txBody>
      </p:sp>
      <p:pic>
        <p:nvPicPr>
          <p:cNvPr id="86" name="SEK1-Unterricht-Vertiefungsmodul1-PPT-Seite6.png" descr="SEK1-Unterricht-Vertiefungsmodul1-PPT-Seit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5127" y="1443573"/>
            <a:ext cx="3916428" cy="3456464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Absicherung  bei Krankheit, Arbeitsunfähigkeit, Mutterschaft, Zahnbehandlung, medizinischen Maßnahmen…"/>
          <p:cNvSpPr txBox="1"/>
          <p:nvPr/>
        </p:nvSpPr>
        <p:spPr>
          <a:xfrm>
            <a:off x="4944804" y="2241476"/>
            <a:ext cx="3905915" cy="2473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87157" indent="-187157" defTabSz="179999">
              <a:spcBef>
                <a:spcPts val="300"/>
              </a:spcBef>
              <a:buClr>
                <a:srgbClr val="428C60"/>
              </a:buClr>
              <a:buSzPct val="100000"/>
              <a:buAutoNum type="arabicPeriod" startAt="1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138E5C"/>
                </a:solidFill>
              </a:rPr>
              <a:t>Absicherung</a:t>
            </a:r>
            <a:r>
              <a:t> </a:t>
            </a:r>
            <a:br/>
            <a:r>
              <a:rPr>
                <a:solidFill>
                  <a:srgbClr val="138E5C"/>
                </a:solidFill>
              </a:rPr>
              <a:t>bei Krankheit, Arbeitsunfähigkeit, Mutterschaft, Zahnbehandlung, medizinischen Maßnahmen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Versicherungssparte: </a:t>
            </a:r>
            <a:r>
              <a:t>Krankenversicherung</a:t>
            </a:r>
          </a:p>
          <a:p>
            <a:pPr defTabSz="179999">
              <a:spcBef>
                <a:spcPts val="300"/>
              </a:spcBef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Leistungen/ Beispiele:</a:t>
            </a:r>
            <a:br/>
            <a:r>
              <a:t>Arztbesuch, Medikamente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2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Sebastian Fußverletzung</a:t>
            </a:r>
          </a:p>
        </p:txBody>
      </p:sp>
      <p:pic>
        <p:nvPicPr>
          <p:cNvPr id="93" name="SV-erleben_Unfallversicherung.png" descr="SV-erleben_Unfallversicherung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355764" y="1643928"/>
            <a:ext cx="4274821" cy="3152814"/>
          </a:xfrm>
          <a:prstGeom prst="rect">
            <a:avLst/>
          </a:prstGeom>
        </p:spPr>
      </p:pic>
      <p:sp>
        <p:nvSpPr>
          <p:cNvPr id="94" name="Was passiert mit Sebastian, kurz nachdem er sich den Fuß gebrochen hat…"/>
          <p:cNvSpPr txBox="1"/>
          <p:nvPr>
            <p:ph type="body" idx="23"/>
          </p:nvPr>
        </p:nvSpPr>
        <p:spPr>
          <a:xfrm>
            <a:off x="5008304" y="2027288"/>
            <a:ext cx="3905915" cy="2066824"/>
          </a:xfrm>
          <a:prstGeom prst="rect">
            <a:avLst/>
          </a:prstGeom>
        </p:spPr>
        <p:txBody>
          <a:bodyPr/>
          <a:lstStyle/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passiert mit Sebastian, kurz nachdem er sich den Fuß gebrochen hat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Wer zahlt die Rettungsfahrt ins Unfall-Krankenhaus und die Behandlung dort?</a:t>
            </a:r>
            <a:br/>
            <a:r>
              <a:t> </a:t>
            </a: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ist Sebastian überhaupt unfallversichert?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Unfallversicherung</a:t>
            </a:r>
          </a:p>
        </p:txBody>
      </p:sp>
      <p:pic>
        <p:nvPicPr>
          <p:cNvPr id="100" name="SEK1-Unterricht-Vertiefungsmodul1-PPT-Seite8.png" descr="SEK1-Unterricht-Vertiefungsmodul1-PPT-Seite8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01" name="Absicherung bei Arbeitsunfällen und Berufskrankheiten…"/>
          <p:cNvSpPr txBox="1"/>
          <p:nvPr>
            <p:ph type="body" idx="23"/>
          </p:nvPr>
        </p:nvSpPr>
        <p:spPr>
          <a:xfrm>
            <a:off x="4944804" y="2076376"/>
            <a:ext cx="3905915" cy="2714525"/>
          </a:xfrm>
          <a:prstGeom prst="rect">
            <a:avLst/>
          </a:prstGeom>
        </p:spPr>
        <p:txBody>
          <a:bodyPr/>
          <a:lstStyle/>
          <a:p>
            <a:pPr marL="187157" indent="-187157" defTabSz="179999">
              <a:spcBef>
                <a:spcPts val="300"/>
              </a:spcBef>
              <a:buClrTx/>
              <a:buAutoNum type="arabicPeriod" startAt="1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>
                <a:srgbClr val="408459"/>
              </a:buClr>
              <a:buAutoNum type="arabicPeriod" startAt="2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138E5C"/>
                </a:solidFill>
              </a:rPr>
              <a:t>Absicherung</a:t>
            </a:r>
            <a:br/>
            <a:r>
              <a:rPr>
                <a:solidFill>
                  <a:srgbClr val="138E5C"/>
                </a:solidFill>
              </a:rPr>
              <a:t>bei Arbeitsunfällen und Berufskrankheiten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Versicherungssparte: </a:t>
            </a:r>
            <a:br>
              <a:rPr b="1"/>
            </a:br>
            <a:r>
              <a:t>Unfallversicherung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Leistungen/ Beispiele:</a:t>
            </a:r>
            <a:br/>
            <a:r>
              <a:t>Unfall in Schule (Rettungstransport), Versorgung im Unfall-Krankenhaus, Rehabilitation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V-erleben_Pensionsversicherung.png" descr="SV-erleben_Pensionsversicherung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518"/>
          <a:stretch>
            <a:fillRect/>
          </a:stretch>
        </p:blipFill>
        <p:spPr>
          <a:xfrm>
            <a:off x="504220" y="1192850"/>
            <a:ext cx="3400595" cy="4086886"/>
          </a:xfrm>
          <a:prstGeom prst="rect">
            <a:avLst/>
          </a:prstGeom>
        </p:spPr>
      </p:pic>
      <p:sp>
        <p:nvSpPr>
          <p:cNvPr id="106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7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Sebastian bei seinen Großeltern</a:t>
            </a:r>
          </a:p>
        </p:txBody>
      </p:sp>
      <p:sp>
        <p:nvSpPr>
          <p:cNvPr id="108" name="Warum sind Sebastians Großeltern den ganzen Tag zu Hause und seine Eltern nicht?…"/>
          <p:cNvSpPr txBox="1"/>
          <p:nvPr>
            <p:ph type="body" idx="23"/>
          </p:nvPr>
        </p:nvSpPr>
        <p:spPr>
          <a:xfrm>
            <a:off x="5008304" y="2027288"/>
            <a:ext cx="3905915" cy="2270024"/>
          </a:xfrm>
          <a:prstGeom prst="rect">
            <a:avLst/>
          </a:prstGeom>
        </p:spPr>
        <p:txBody>
          <a:bodyPr/>
          <a:lstStyle/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sind Sebastians Großeltern den ganzen Tag zu Hause und seine Eltern nicht?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Was ist mit seinem Onkel Johann passiert?</a:t>
            </a:r>
            <a:br/>
            <a:r>
              <a:t> </a:t>
            </a: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Warum bekommen Sebastians Großeltern und sein Onkel Johann überhaupt Geld von der Pensionsversicherung?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3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Pensionsversicherung</a:t>
            </a:r>
          </a:p>
        </p:txBody>
      </p:sp>
      <p:pic>
        <p:nvPicPr>
          <p:cNvPr id="114" name="SEK1-Unterricht-Vertiefungsmodul1-PPT-Seite10.png" descr="SEK1-Unterricht-Vertiefungsmodul1-PPT-Seite10.png"/>
          <p:cNvPicPr>
            <a:picLocks noChangeAspect="1"/>
          </p:cNvPicPr>
          <p:nvPr>
            <p:ph type="pic" idx="22"/>
          </p:nvPr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15" name="Absicherung  im Alter, von Hinterbliebenen und bei Berufsunfähigkeit/Invalidität…"/>
          <p:cNvSpPr txBox="1"/>
          <p:nvPr>
            <p:ph type="body" idx="23"/>
          </p:nvPr>
        </p:nvSpPr>
        <p:spPr>
          <a:xfrm>
            <a:off x="4944804" y="1809676"/>
            <a:ext cx="3905915" cy="2955825"/>
          </a:xfrm>
          <a:prstGeom prst="rect">
            <a:avLst/>
          </a:prstGeom>
        </p:spPr>
        <p:txBody>
          <a:bodyPr/>
          <a:lstStyle/>
          <a:p>
            <a:pPr marL="187157" indent="-187157" defTabSz="179999">
              <a:spcBef>
                <a:spcPts val="300"/>
              </a:spcBef>
              <a:buClrTx/>
              <a:buAutoNum type="arabicPeriod" startAt="1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Tx/>
              <a:buAutoNum type="arabicPeriod" startAt="2"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187157" indent="-187157" defTabSz="179999">
              <a:spcBef>
                <a:spcPts val="300"/>
              </a:spcBef>
              <a:buClr>
                <a:srgbClr val="408459"/>
              </a:buClr>
              <a:buAutoNum type="arabicPeriod" startAt="3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138E5C"/>
                </a:solidFill>
              </a:rPr>
              <a:t>Absicherung</a:t>
            </a:r>
            <a:r>
              <a:t> </a:t>
            </a:r>
            <a:br/>
            <a:r>
              <a:rPr>
                <a:solidFill>
                  <a:srgbClr val="138E5C"/>
                </a:solidFill>
              </a:rPr>
              <a:t>im Alter, von Hinterbliebenen und bei Berufsunfähigkeit/Invalidität</a:t>
            </a:r>
            <a:br/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Versicherungssparte: </a:t>
            </a:r>
            <a:r>
              <a:t>Pensionsversicherung</a:t>
            </a:r>
          </a:p>
          <a:p>
            <a:pPr marL="0" indent="0" defTabSz="179999">
              <a:spcBef>
                <a:spcPts val="300"/>
              </a:spcBef>
              <a:buClrTx/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</a:p>
          <a:p>
            <a:pPr marL="285750" indent="-285750" defTabSz="179999">
              <a:spcBef>
                <a:spcPts val="300"/>
              </a:spcBef>
              <a:buClr>
                <a:srgbClr val="008E5C"/>
              </a:buClr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Leistungen/ Beispiele:</a:t>
            </a:r>
            <a:br/>
            <a:r>
              <a:t>Pensionszahlungen, Berufsunfähigkeitspension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Verdana"/>
        <a:ea typeface="Verdana"/>
        <a:cs typeface="Verdana"/>
      </a:majorFont>
      <a:minorFont>
        <a:latin typeface="Helvetica"/>
        <a:ea typeface="Helvetica"/>
        <a:cs typeface="Helvetic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Verdana"/>
        <a:ea typeface="Verdana"/>
        <a:cs typeface="Verdana"/>
      </a:majorFont>
      <a:minorFont>
        <a:latin typeface="Helvetica"/>
        <a:ea typeface="Helvetica"/>
        <a:cs typeface="Helvetic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