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media/image2.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9144000" cy="5715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ECBD8"/>
          </a:solidFill>
        </a:fill>
      </a:tcStyle>
    </a:wholeTbl>
    <a:band2H>
      <a:tcTxStyle b="def" i="def"/>
      <a:tcStyle>
        <a:tcBdr/>
        <a:fill>
          <a:solidFill>
            <a:srgbClr val="E8E7EC"/>
          </a:solidFill>
        </a:fill>
      </a:tcStyle>
    </a:band2H>
    <a:firstCol>
      <a:tcTxStyle b="on"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ECBD8"/>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12700" cap="flat">
              <a:noFill/>
              <a:miter lim="400000"/>
            </a:ln>
          </a:bottom>
          <a:insideH>
            <a:ln w="12700" cap="flat">
              <a:noFill/>
              <a:miter lim="400000"/>
            </a:ln>
          </a:insideH>
          <a:insideV>
            <a:ln w="12700" cap="flat">
              <a:noFill/>
              <a:miter lim="400000"/>
            </a:ln>
          </a:insideV>
        </a:tcBdr>
        <a:fill>
          <a:solidFill>
            <a:srgbClr val="E8E7EC"/>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4"/>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CEF"/>
          </a:solidFill>
        </a:fill>
      </a:tcStyle>
    </a:wholeTbl>
    <a:band2H>
      <a:tcTxStyle b="def" i="def"/>
      <a:tcStyle>
        <a:tcBdr/>
        <a:fill>
          <a:solidFill>
            <a:srgbClr val="E6EE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CBD8"/>
          </a:solidFill>
        </a:fill>
      </a:tcStyle>
    </a:wholeTbl>
    <a:band2H>
      <a:tcTxStyle b="def" i="def"/>
      <a:tcStyle>
        <a:tcBdr/>
        <a:fill>
          <a:solidFill>
            <a:srgbClr val="E8E7EC"/>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7EDF6"/>
          </a:solidFill>
        </a:fill>
      </a:tcStyle>
    </a:wholeTbl>
    <a:band2H>
      <a:tcTxStyle b="def" i="def"/>
      <a:tcStyle>
        <a:tcBdr/>
        <a:fill>
          <a:solidFill>
            <a:srgbClr val="ECF6FB"/>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2" name="Shape 32"/>
          <p:cNvSpPr/>
          <p:nvPr>
            <p:ph type="sldImg"/>
          </p:nvPr>
        </p:nvSpPr>
        <p:spPr>
          <a:xfrm>
            <a:off x="1143000" y="685800"/>
            <a:ext cx="4572000" cy="3429000"/>
          </a:xfrm>
          <a:prstGeom prst="rect">
            <a:avLst/>
          </a:prstGeom>
        </p:spPr>
        <p:txBody>
          <a:bodyPr/>
          <a:lstStyle/>
          <a:p>
            <a:pPr/>
          </a:p>
        </p:txBody>
      </p:sp>
      <p:sp>
        <p:nvSpPr>
          <p:cNvPr id="33" name="Shape 3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Verdana"/>
      </a:defRPr>
    </a:lvl1pPr>
    <a:lvl2pPr indent="228600" latinLnBrk="0">
      <a:defRPr sz="1200">
        <a:latin typeface="+mj-lt"/>
        <a:ea typeface="+mj-ea"/>
        <a:cs typeface="+mj-cs"/>
        <a:sym typeface="Verdana"/>
      </a:defRPr>
    </a:lvl2pPr>
    <a:lvl3pPr indent="457200" latinLnBrk="0">
      <a:defRPr sz="1200">
        <a:latin typeface="+mj-lt"/>
        <a:ea typeface="+mj-ea"/>
        <a:cs typeface="+mj-cs"/>
        <a:sym typeface="Verdana"/>
      </a:defRPr>
    </a:lvl3pPr>
    <a:lvl4pPr indent="685800" latinLnBrk="0">
      <a:defRPr sz="1200">
        <a:latin typeface="+mj-lt"/>
        <a:ea typeface="+mj-ea"/>
        <a:cs typeface="+mj-cs"/>
        <a:sym typeface="Verdana"/>
      </a:defRPr>
    </a:lvl4pPr>
    <a:lvl5pPr indent="914400" latinLnBrk="0">
      <a:defRPr sz="1200">
        <a:latin typeface="+mj-lt"/>
        <a:ea typeface="+mj-ea"/>
        <a:cs typeface="+mj-cs"/>
        <a:sym typeface="Verdana"/>
      </a:defRPr>
    </a:lvl5pPr>
    <a:lvl6pPr indent="1143000" latinLnBrk="0">
      <a:defRPr sz="1200">
        <a:latin typeface="+mj-lt"/>
        <a:ea typeface="+mj-ea"/>
        <a:cs typeface="+mj-cs"/>
        <a:sym typeface="Verdana"/>
      </a:defRPr>
    </a:lvl6pPr>
    <a:lvl7pPr indent="1371600" latinLnBrk="0">
      <a:defRPr sz="1200">
        <a:latin typeface="+mj-lt"/>
        <a:ea typeface="+mj-ea"/>
        <a:cs typeface="+mj-cs"/>
        <a:sym typeface="Verdana"/>
      </a:defRPr>
    </a:lvl7pPr>
    <a:lvl8pPr indent="1600200" latinLnBrk="0">
      <a:defRPr sz="1200">
        <a:latin typeface="+mj-lt"/>
        <a:ea typeface="+mj-ea"/>
        <a:cs typeface="+mj-cs"/>
        <a:sym typeface="Verdana"/>
      </a:defRPr>
    </a:lvl8pPr>
    <a:lvl9pPr indent="1828800" latinLnBrk="0">
      <a:defRPr sz="1200">
        <a:latin typeface="+mj-lt"/>
        <a:ea typeface="+mj-ea"/>
        <a:cs typeface="+mj-cs"/>
        <a:sym typeface="Verdana"/>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 name="Shape 45"/>
          <p:cNvSpPr/>
          <p:nvPr>
            <p:ph type="sldImg"/>
          </p:nvPr>
        </p:nvSpPr>
        <p:spPr>
          <a:prstGeom prst="rect">
            <a:avLst/>
          </a:prstGeom>
        </p:spPr>
        <p:txBody>
          <a:bodyPr/>
          <a:lstStyle/>
          <a:p>
            <a:pPr/>
          </a:p>
        </p:txBody>
      </p:sp>
      <p:sp>
        <p:nvSpPr>
          <p:cNvPr id="46" name="Shape 46"/>
          <p:cNvSpPr/>
          <p:nvPr>
            <p:ph type="body" sz="quarter" idx="1"/>
          </p:nvPr>
        </p:nvSpPr>
        <p:spPr>
          <a:prstGeom prst="rect">
            <a:avLst/>
          </a:prstGeom>
        </p:spPr>
        <p:txBody>
          <a:bodyPr/>
          <a:lstStyle/>
          <a:p>
            <a:pPr/>
            <a:r>
              <a:t>Leitfragen für den Einstieg:</a:t>
            </a:r>
          </a:p>
          <a:p>
            <a:pPr marL="171450" indent="-171450">
              <a:buSzPct val="100000"/>
              <a:buChar char="-"/>
            </a:pPr>
            <a:r>
              <a:t>Wie sah die Familienstruktur vor 150 Jahren aus (Großfamilie vs. 3-Personen-Haushalt</a:t>
            </a:r>
          </a:p>
          <a:p>
            <a:pPr marL="171450" indent="-171450">
              <a:buSzPct val="100000"/>
              <a:buChar char="-"/>
            </a:pPr>
            <a:r>
              <a:t>Wer kümmerte sich um die Kinder, wenn die Eltern arbeiten mussten?</a:t>
            </a:r>
          </a:p>
          <a:p>
            <a:pPr marL="171450" indent="-171450">
              <a:buSzPct val="100000"/>
              <a:buChar char="-"/>
            </a:pPr>
            <a:r>
              <a:t>Wer kümmerte sich um die Großeltern, wenn sie z. B. krank waren?</a:t>
            </a:r>
          </a:p>
          <a:p>
            <a:pPr marL="171450" indent="-171450">
              <a:buSzPct val="100000"/>
              <a:buChar char="-"/>
            </a:pPr>
            <a:r>
              <a:t>Wer kümmerte sich um die Eltern, wenn sie eine Verletzung hatten?</a:t>
            </a:r>
          </a:p>
          <a:p>
            <a:pPr marL="171450" indent="-171450">
              <a:buSzPct val="100000"/>
              <a:buChar char="-"/>
            </a:pPr>
            <a:r>
              <a:t>Was passierte, wenn ein Familienmitglied ihre/seine Arbeitsstelle verlor?</a:t>
            </a:r>
          </a:p>
          <a:p>
            <a:pPr marL="171450" indent="-171450">
              <a:buSzPct val="100000"/>
              <a:buChar char="-"/>
            </a:pPr>
          </a:p>
          <a:p>
            <a:pPr/>
            <a:r>
              <a:rPr>
                <a:latin typeface="Wingdings"/>
                <a:ea typeface="Wingdings"/>
                <a:cs typeface="Wingdings"/>
                <a:sym typeface="Wingdings"/>
              </a:rPr>
              <a:t> </a:t>
            </a:r>
            <a:r>
              <a:t>Demographischer Wandel und Änderung der Familienstruktur machte es notwendig andere soziale Strukturen zu schaffen </a:t>
            </a:r>
            <a:r>
              <a:rPr>
                <a:latin typeface="Wingdings"/>
                <a:ea typeface="Wingdings"/>
                <a:cs typeface="Wingdings"/>
                <a:sym typeface="Wingdings"/>
              </a:rPr>
              <a:t> </a:t>
            </a:r>
            <a:r>
              <a:t>Sozialstaat wurde entwickelt!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7" name="Shape 117"/>
          <p:cNvSpPr/>
          <p:nvPr>
            <p:ph type="sldImg"/>
          </p:nvPr>
        </p:nvSpPr>
        <p:spPr>
          <a:prstGeom prst="rect">
            <a:avLst/>
          </a:prstGeom>
        </p:spPr>
        <p:txBody>
          <a:bodyPr/>
          <a:lstStyle/>
          <a:p>
            <a:pPr/>
          </a:p>
        </p:txBody>
      </p:sp>
      <p:sp>
        <p:nvSpPr>
          <p:cNvPr id="118" name="Shape 118"/>
          <p:cNvSpPr/>
          <p:nvPr>
            <p:ph type="body" sz="quarter" idx="1"/>
          </p:nvPr>
        </p:nvSpPr>
        <p:spPr>
          <a:prstGeom prst="rect">
            <a:avLst/>
          </a:prstGeom>
        </p:spPr>
        <p:txBody>
          <a:bodyPr/>
          <a:lstStyle/>
          <a:p>
            <a:pPr/>
            <a:r>
              <a:t>Wo und wann verwendet ihr die e-card?</a:t>
            </a:r>
          </a:p>
          <a:p>
            <a:pPr/>
            <a:r>
              <a:t>Warum hat jeder von euch eine e-card?</a:t>
            </a:r>
          </a:p>
          <a:p>
            <a:pPr/>
            <a:r>
              <a:rPr>
                <a:latin typeface="Wingdings"/>
                <a:ea typeface="Wingdings"/>
                <a:cs typeface="Wingdings"/>
                <a:sym typeface="Wingdings"/>
              </a:rPr>
              <a:t></a:t>
            </a:r>
            <a:r>
              <a:t> Fokus schließlich auf Zugangsmedium zu sozialen Leistungen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 name="Shape 51"/>
          <p:cNvSpPr/>
          <p:nvPr>
            <p:ph type="sldImg"/>
          </p:nvPr>
        </p:nvSpPr>
        <p:spPr>
          <a:prstGeom prst="rect">
            <a:avLst/>
          </a:prstGeom>
        </p:spPr>
        <p:txBody>
          <a:bodyPr/>
          <a:lstStyle/>
          <a:p>
            <a:pPr/>
          </a:p>
        </p:txBody>
      </p:sp>
      <p:sp>
        <p:nvSpPr>
          <p:cNvPr id="52" name="Shape 52"/>
          <p:cNvSpPr/>
          <p:nvPr>
            <p:ph type="body" sz="quarter" idx="1"/>
          </p:nvPr>
        </p:nvSpPr>
        <p:spPr>
          <a:prstGeom prst="rect">
            <a:avLst/>
          </a:prstGeom>
        </p:spPr>
        <p:txBody>
          <a:bodyPr/>
          <a:lstStyle/>
          <a:p>
            <a:pPr/>
            <a:r>
              <a:t>Erläuterung des Generationenvertrags durch L</a:t>
            </a:r>
          </a:p>
          <a:p>
            <a:pPr marL="171450" indent="-171450">
              <a:buSzPct val="100000"/>
              <a:buChar char="à"/>
            </a:pPr>
            <a:r>
              <a:t>Hinweis auf fiktiven Vertrag!</a:t>
            </a:r>
          </a:p>
          <a:p>
            <a:pPr/>
          </a:p>
          <a:p>
            <a:pPr/>
            <a:r>
              <a:t>Weiterführende Informationen siehe Lehrmaterial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 name="Shape 57"/>
          <p:cNvSpPr/>
          <p:nvPr>
            <p:ph type="sldImg"/>
          </p:nvPr>
        </p:nvSpPr>
        <p:spPr>
          <a:prstGeom prst="rect">
            <a:avLst/>
          </a:prstGeom>
        </p:spPr>
        <p:txBody>
          <a:bodyPr/>
          <a:lstStyle/>
          <a:p>
            <a:pPr/>
          </a:p>
        </p:txBody>
      </p:sp>
      <p:sp>
        <p:nvSpPr>
          <p:cNvPr id="58" name="Shape 58"/>
          <p:cNvSpPr/>
          <p:nvPr>
            <p:ph type="body" sz="quarter" idx="1"/>
          </p:nvPr>
        </p:nvSpPr>
        <p:spPr>
          <a:prstGeom prst="rect">
            <a:avLst/>
          </a:prstGeom>
        </p:spPr>
        <p:txBody>
          <a:bodyPr/>
          <a:lstStyle/>
          <a:p>
            <a:pPr/>
            <a:r>
              <a:t>Der Sozialstaat ist eine Form des Staates, bei der der Staat eine aktive Rolle in Bezug auf die Steuerung wirtschaftlicher und gesellschaftlicher Abläufe einnimmt.</a:t>
            </a:r>
          </a:p>
          <a:p>
            <a:pPr/>
            <a:r>
              <a:t>Ziel ist eine größere Gleichheit aller Bürgerinnen und Bürger in Bezug auf Einkommenssicherung, Bildung und Gesundheit, damit soziale Sicherheit hergestellt werden kann.</a:t>
            </a:r>
          </a:p>
          <a:p>
            <a:pPr/>
          </a:p>
          <a:p>
            <a:pPr/>
            <a:r>
              <a:t>Leitfrage/Gedankenexperiment:</a:t>
            </a:r>
          </a:p>
          <a:p>
            <a:pPr/>
            <a:r>
              <a:t>Was wäre, wenn es den Sozialstaat nicht gäbe?</a:t>
            </a:r>
          </a:p>
          <a:p>
            <a:pPr/>
          </a:p>
          <a:p>
            <a:pPr/>
          </a:p>
          <a:p>
            <a:pPr/>
            <a:r>
              <a:t>Weiterführende Informationen siehe Lehrmaterial</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 name="Shape 63"/>
          <p:cNvSpPr/>
          <p:nvPr>
            <p:ph type="sldImg"/>
          </p:nvPr>
        </p:nvSpPr>
        <p:spPr>
          <a:prstGeom prst="rect">
            <a:avLst/>
          </a:prstGeom>
        </p:spPr>
        <p:txBody>
          <a:bodyPr/>
          <a:lstStyle/>
          <a:p>
            <a:pPr/>
          </a:p>
        </p:txBody>
      </p:sp>
      <p:sp>
        <p:nvSpPr>
          <p:cNvPr id="64" name="Shape 64"/>
          <p:cNvSpPr/>
          <p:nvPr>
            <p:ph type="body" sz="quarter" idx="1"/>
          </p:nvPr>
        </p:nvSpPr>
        <p:spPr>
          <a:prstGeom prst="rect">
            <a:avLst/>
          </a:prstGeom>
        </p:spPr>
        <p:txBody>
          <a:bodyPr/>
          <a:lstStyle/>
          <a:p>
            <a:pPr/>
            <a:r>
              <a:t>Unter sozialer Sicherheit versteht man den </a:t>
            </a:r>
            <a:r>
              <a:rPr b="1"/>
              <a:t>Schutz vor den Folgen der „Wechselfälle des Lebens“</a:t>
            </a:r>
            <a:r>
              <a:t>. Damit sind die folgenden Lebensrisiken bzw. -situationen gemeint:</a:t>
            </a:r>
          </a:p>
          <a:p>
            <a:pPr marL="171450" indent="-171450">
              <a:buSzPct val="100000"/>
              <a:buFont typeface="Arial"/>
              <a:buChar char="•"/>
            </a:pPr>
            <a:r>
              <a:t>Krankheit</a:t>
            </a:r>
          </a:p>
          <a:p>
            <a:pPr marL="171450" indent="-171450">
              <a:buSzPct val="100000"/>
              <a:buFont typeface="Arial"/>
              <a:buChar char="•"/>
            </a:pPr>
            <a:r>
              <a:t>Arbeitslosigkeit</a:t>
            </a:r>
          </a:p>
          <a:p>
            <a:pPr marL="171450" indent="-171450">
              <a:buSzPct val="100000"/>
              <a:buFont typeface="Arial"/>
              <a:buChar char="•"/>
            </a:pPr>
            <a:r>
              <a:t>Unfall</a:t>
            </a:r>
          </a:p>
          <a:p>
            <a:pPr marL="171450" indent="-171450">
              <a:buSzPct val="100000"/>
              <a:buFont typeface="Arial"/>
              <a:buChar char="•"/>
            </a:pPr>
            <a:r>
              <a:t>Mutterschaft</a:t>
            </a:r>
          </a:p>
          <a:p>
            <a:pPr marL="171450" indent="-171450">
              <a:buSzPct val="100000"/>
              <a:buFont typeface="Arial"/>
              <a:buChar char="•"/>
            </a:pPr>
            <a:r>
              <a:t>Erwerbsunfähigkeit</a:t>
            </a:r>
          </a:p>
          <a:p>
            <a:pPr marL="171450" indent="-171450">
              <a:buSzPct val="100000"/>
              <a:buFont typeface="Arial"/>
              <a:buChar char="•"/>
            </a:pPr>
            <a:r>
              <a:t>Alter</a:t>
            </a:r>
          </a:p>
          <a:p>
            <a:pPr marL="171450" indent="-171450">
              <a:buSzPct val="100000"/>
              <a:buFont typeface="Arial"/>
              <a:buChar char="•"/>
            </a:pPr>
            <a:r>
              <a:t>Tod einer unterhaltspflichtigen Person</a:t>
            </a:r>
          </a:p>
          <a:p>
            <a:pPr marL="171450" indent="-171450">
              <a:buSzPct val="100000"/>
              <a:buFont typeface="Arial"/>
              <a:buChar char="•"/>
            </a:pPr>
          </a:p>
          <a:p>
            <a:pPr/>
          </a:p>
          <a:p>
            <a:pPr/>
            <a:r>
              <a:t>Weiterführende Informationen siehe Lehrer/innenmaterial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 name="Shape 69"/>
          <p:cNvSpPr/>
          <p:nvPr>
            <p:ph type="sldImg"/>
          </p:nvPr>
        </p:nvSpPr>
        <p:spPr>
          <a:prstGeom prst="rect">
            <a:avLst/>
          </a:prstGeom>
        </p:spPr>
        <p:txBody>
          <a:bodyPr/>
          <a:lstStyle/>
          <a:p>
            <a:pPr/>
          </a:p>
        </p:txBody>
      </p:sp>
      <p:sp>
        <p:nvSpPr>
          <p:cNvPr id="70" name="Shape 70"/>
          <p:cNvSpPr/>
          <p:nvPr>
            <p:ph type="body" sz="quarter" idx="1"/>
          </p:nvPr>
        </p:nvSpPr>
        <p:spPr>
          <a:prstGeom prst="rect">
            <a:avLst/>
          </a:prstGeom>
        </p:spPr>
        <p:txBody>
          <a:bodyPr/>
          <a:lstStyle/>
          <a:p>
            <a:pPr/>
            <a:r>
              <a:t>Das System der sozialen Sicherheit setzt sich wie folgt zusammen:</a:t>
            </a:r>
          </a:p>
          <a:p>
            <a:pPr marL="171450" indent="-171450">
              <a:buSzPct val="100000"/>
              <a:buFont typeface="Arial"/>
              <a:buChar char="•"/>
            </a:pPr>
            <a:r>
              <a:t>Sozialversicherung (ieS: KV, UV, PV)</a:t>
            </a:r>
          </a:p>
          <a:p>
            <a:pPr marL="171450" indent="-171450">
              <a:buSzPct val="100000"/>
              <a:buFont typeface="Arial"/>
              <a:buChar char="•"/>
            </a:pPr>
            <a:r>
              <a:t>Arbeitslosenversicherung (SV iwS)</a:t>
            </a:r>
          </a:p>
          <a:p>
            <a:pPr marL="171450" indent="-171450">
              <a:buSzPct val="100000"/>
              <a:buFont typeface="Arial"/>
              <a:buChar char="•"/>
            </a:pPr>
            <a:r>
              <a:t>Sozialversorgung</a:t>
            </a:r>
          </a:p>
          <a:p>
            <a:pPr marL="171450" indent="-171450">
              <a:buSzPct val="100000"/>
              <a:buFont typeface="Arial"/>
              <a:buChar char="•"/>
            </a:pPr>
            <a:r>
              <a:t>Sozialhilfe</a:t>
            </a:r>
          </a:p>
          <a:p>
            <a:pPr marL="171450" indent="-171450">
              <a:buSzPct val="100000"/>
              <a:buFont typeface="Arial"/>
              <a:buChar char="•"/>
            </a:pPr>
          </a:p>
          <a:p>
            <a:pPr/>
            <a:r>
              <a:t>Die soziale Versorgung für Kriegs-/Heeres-/Verbrechensopfer und Opfer von Impfschäden sind an keine Beitragszahlungen gebunden. Einen Teil der Sozialhilfe stellt zum Beispiel die „Mindestsicherung“ dar und ist somit das unterste Auffangnetz des Wohlfahrtstaates und füllt die Lücken der anderen sozialen Sicherungssysteme.</a:t>
            </a:r>
          </a:p>
          <a:p>
            <a:pPr/>
          </a:p>
          <a:p>
            <a:pPr/>
            <a:r>
              <a:t>Weitere Beispiele und weiterführende Informationen siehe Lehrer/innenmaterial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 name="Shape 75"/>
          <p:cNvSpPr/>
          <p:nvPr>
            <p:ph type="sldImg"/>
          </p:nvPr>
        </p:nvSpPr>
        <p:spPr>
          <a:prstGeom prst="rect">
            <a:avLst/>
          </a:prstGeom>
        </p:spPr>
        <p:txBody>
          <a:bodyPr/>
          <a:lstStyle/>
          <a:p>
            <a:pPr/>
          </a:p>
        </p:txBody>
      </p:sp>
      <p:sp>
        <p:nvSpPr>
          <p:cNvPr id="76" name="Shape 76"/>
          <p:cNvSpPr/>
          <p:nvPr>
            <p:ph type="body" sz="quarter" idx="1"/>
          </p:nvPr>
        </p:nvSpPr>
        <p:spPr>
          <a:prstGeom prst="rect">
            <a:avLst/>
          </a:prstGeom>
        </p:spPr>
        <p:txBody>
          <a:bodyPr/>
          <a:lstStyle/>
          <a:p>
            <a:pPr/>
            <a:r>
              <a:t>L erläutert:</a:t>
            </a:r>
            <a:br/>
            <a:r>
              <a:t>Alle Menschen sind Risiken ausgesetzt. Diese Risiken können das Leben, die Gesundheit oder das Vermögen der Menschen gefährden. Wenn bei einer Person ein Risiko eintritt, könnte diese den Schaden alleine nicht tragen. Deshalb werden Risiken an die Versicherung abgewälzt. Versicherung bedeutet als das Grundprinzip der kollektiven Risikoübernahme. Das heißt, dass bei Eintritt des Risikos der Schaden durch Leistungen von der Versicherung gemindert wird. Diese Leistungen können, Geld- oder Sachleistungen sein. Dadurch, dass eine sehr große Anzahl an Personen Versicherungsbeiträge in einen Geldtopf einzahlt, kann der bei Eintreten des Versicherungsfalles der Schaden aus diesem Geldtopf von der Versicherung bezahlt werden. Da der Versicherungsfall nur bei wenigen Versicherten eintreten wird, reicht der Geldtopf aus. Umfangreiche Berechnungen sind notwendig.</a:t>
            </a:r>
          </a:p>
          <a:p>
            <a:pPr/>
            <a:r>
              <a:t>Details siehe Informationsmaterial für Lehrer</a:t>
            </a:r>
          </a:p>
          <a:p>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 name="Shape 82"/>
          <p:cNvSpPr/>
          <p:nvPr>
            <p:ph type="sldImg"/>
          </p:nvPr>
        </p:nvSpPr>
        <p:spPr>
          <a:prstGeom prst="rect">
            <a:avLst/>
          </a:prstGeom>
        </p:spPr>
        <p:txBody>
          <a:bodyPr/>
          <a:lstStyle/>
          <a:p>
            <a:pPr/>
          </a:p>
        </p:txBody>
      </p:sp>
      <p:sp>
        <p:nvSpPr>
          <p:cNvPr id="83" name="Shape 83"/>
          <p:cNvSpPr/>
          <p:nvPr>
            <p:ph type="body" sz="quarter" idx="1"/>
          </p:nvPr>
        </p:nvSpPr>
        <p:spPr>
          <a:prstGeom prst="rect">
            <a:avLst/>
          </a:prstGeom>
        </p:spPr>
        <p:txBody>
          <a:bodyPr/>
          <a:lstStyle/>
          <a:p>
            <a:pPr/>
            <a:r>
              <a:t>Arbeitsanweisung AB 1</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 name="Shape 88"/>
          <p:cNvSpPr/>
          <p:nvPr>
            <p:ph type="sldImg"/>
          </p:nvPr>
        </p:nvSpPr>
        <p:spPr>
          <a:prstGeom prst="rect">
            <a:avLst/>
          </a:prstGeom>
        </p:spPr>
        <p:txBody>
          <a:bodyPr/>
          <a:lstStyle/>
          <a:p>
            <a:pPr/>
          </a:p>
        </p:txBody>
      </p:sp>
      <p:sp>
        <p:nvSpPr>
          <p:cNvPr id="89" name="Shape 89"/>
          <p:cNvSpPr/>
          <p:nvPr>
            <p:ph type="body" sz="quarter" idx="1"/>
          </p:nvPr>
        </p:nvSpPr>
        <p:spPr>
          <a:prstGeom prst="rect">
            <a:avLst/>
          </a:prstGeom>
        </p:spPr>
        <p:txBody>
          <a:bodyPr/>
          <a:lstStyle/>
          <a:p>
            <a:pPr/>
            <a:r>
              <a:t>Die Sozialversicherung unterscheidet sich von einer Privatversicherung in mehreren Punkten. Auf einige davon wird hier näher eingegangen:</a:t>
            </a:r>
          </a:p>
          <a:p>
            <a:pPr>
              <a:defRPr b="1"/>
            </a:pPr>
            <a:r>
              <a:t>Entstehung des Versicherungsschutzes:</a:t>
            </a:r>
          </a:p>
          <a:p>
            <a:pPr/>
            <a:r>
              <a:t>Bei der Sozialversicherung entsteht der Versicherungsschutz kraft Gesetzes, das heißt es handelt sich um eine Pflichtversicherung. Bei der Privatversicherung muss zuerst ein Versicherungsvertrag abgeschlossen werden und Beiträge einbezahlt werden und erst dann sind genau die Risiken abgedeckt, die im Vertrag vereinbart wurden. </a:t>
            </a:r>
          </a:p>
          <a:p>
            <a:pPr>
              <a:defRPr b="1"/>
            </a:pPr>
            <a:r>
              <a:t>Risikoabdeckung</a:t>
            </a:r>
            <a:r>
              <a:rPr b="0"/>
              <a:t>:</a:t>
            </a:r>
            <a:endParaRPr b="0"/>
          </a:p>
          <a:p>
            <a:pPr/>
            <a:r>
              <a:t>Dementsprechend werden auch nur die Risiken von der Privatversicherung übernommen, die vereinbart wurden. So kann es auch dazu kommen, dass die einem extrem hohen Risiko ausgesetzt sind gar keine Privatversicherung abschließen können – somit erfolgt hier eine Risikenauslese. Dies ist bei der Sozialversicherung nicht der Fall, hier werden alle Personen versichert, Gesunde und Kranke, Personen mit großem und geringem Krankheitsrisiko sowie kinderreichen Familien mit einem Einkommen und Zweipersonenhaushalten mit Doppeleinkommen. Es gibt keine Risikenauslese, jeder Anspruchsberechtigte kann darauf vertrauen, die bestmögliche Betreuung zu erhalten. Medizinische Leistungen stehen allen Sozialversicherten unabhängig von ihrem individuellen Risiko zur Verfügung.</a:t>
            </a:r>
          </a:p>
          <a:p>
            <a:pPr>
              <a:defRPr b="1"/>
            </a:pPr>
            <a:r>
              <a:t>Auswirkungen auf die Gesellschaft:</a:t>
            </a:r>
          </a:p>
          <a:p>
            <a:pPr/>
            <a:r>
              <a:t>Durch den sozialen Ausgleich bei der Sozialversicherung sind auch nahe Familienangehörige in den Schutz der Sozialversicherung größtenteils kostenlos miteinbezogen. Dies ist bei der Privatversicherung nicht der Fall. </a:t>
            </a:r>
          </a:p>
          <a:p>
            <a:pPr>
              <a:defRPr b="1"/>
            </a:pPr>
            <a:r>
              <a:t>Beitragsgrundlage</a:t>
            </a:r>
            <a:r>
              <a:rPr b="0"/>
              <a:t>:</a:t>
            </a:r>
            <a:endParaRPr b="0"/>
          </a:p>
          <a:p>
            <a:pPr/>
            <a:r>
              <a:t>Die Beitragsgrundlage bei der Sozialversicherung ist das Einkommen. Erwerbstätige Personen verdienen Geld. Einen Teil des Geldes bekommen sie nicht ausbezahlt, sondern es wird automatisch als Beitrag an die Sozialversicherung übermittelt. Die Höhe der Beiträge ist von der Höhe des Einkommens abhängig. Dadurch entsteht ein Ausgleich zwischen Minderverdienenden und Besserverdienenden.</a:t>
            </a:r>
          </a:p>
          <a:p>
            <a:pPr/>
            <a:r>
              <a:t>Bei der Privatversicherung ist die Höhe der Beiträge vom Risiko abhängig, welchem die versicherte Person ausgesetzt ist. Das Versicherungsunternehmen versucht in Summe so viele und hohe Beiträge zu bekommen, wie auch an Leistungen an die Versicherungsnehmer zuzüglich Verwaltungskosten, Werbekosten und Gewinn ausbezahlt wird</a:t>
            </a:r>
          </a:p>
          <a:p>
            <a:pPr/>
          </a:p>
          <a:p>
            <a:pPr/>
            <a:r>
              <a:t>Details siehe Informationsmaterial für Lehrer/innen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0" name="Shape 110"/>
          <p:cNvSpPr/>
          <p:nvPr>
            <p:ph type="sldImg"/>
          </p:nvPr>
        </p:nvSpPr>
        <p:spPr>
          <a:prstGeom prst="rect">
            <a:avLst/>
          </a:prstGeom>
        </p:spPr>
        <p:txBody>
          <a:bodyPr/>
          <a:lstStyle/>
          <a:p>
            <a:pPr/>
          </a:p>
        </p:txBody>
      </p:sp>
      <p:sp>
        <p:nvSpPr>
          <p:cNvPr id="111" name="Shape 111"/>
          <p:cNvSpPr/>
          <p:nvPr>
            <p:ph type="body" sz="quarter" idx="1"/>
          </p:nvPr>
        </p:nvSpPr>
        <p:spPr>
          <a:prstGeom prst="rect">
            <a:avLst/>
          </a:prstGeom>
        </p:spPr>
        <p:txBody>
          <a:bodyPr/>
          <a:lstStyle/>
          <a:p>
            <a:pPr/>
            <a:r>
              <a:t>L fordert SuS auf ihre eigene e-card auszupacken, falls sie diese mithaben. </a:t>
            </a:r>
          </a:p>
          <a:p>
            <a:pPr/>
            <a:r>
              <a:t>Was fällt euch bei eurer eigenen Sozialversicherungsnummer auf?</a:t>
            </a:r>
          </a:p>
          <a:p>
            <a:pPr/>
            <a:r>
              <a:t>Erläuterung der Bestandteile – ACHTUNG Versicherungsnummer auf Folie ist MUSTER</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Kapitelfolie">
    <p:spTree>
      <p:nvGrpSpPr>
        <p:cNvPr id="1" name=""/>
        <p:cNvGrpSpPr/>
        <p:nvPr/>
      </p:nvGrpSpPr>
      <p:grpSpPr>
        <a:xfrm>
          <a:off x="0" y="0"/>
          <a:ext cx="0" cy="0"/>
          <a:chOff x="0" y="0"/>
          <a:chExt cx="0" cy="0"/>
        </a:xfrm>
      </p:grpSpPr>
      <p:sp>
        <p:nvSpPr>
          <p:cNvPr id="16" name="Titel 2"/>
          <p:cNvSpPr txBox="1"/>
          <p:nvPr/>
        </p:nvSpPr>
        <p:spPr>
          <a:xfrm>
            <a:off x="433387" y="2265858"/>
            <a:ext cx="5905501" cy="153888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p>
            <a:pPr defTabSz="914306">
              <a:defRPr b="1" sz="2500">
                <a:solidFill>
                  <a:srgbClr val="A7A7A7"/>
                </a:solidFill>
                <a:latin typeface="Arial"/>
                <a:ea typeface="Arial"/>
                <a:cs typeface="Arial"/>
                <a:sym typeface="Arial"/>
              </a:defRPr>
            </a:pPr>
            <a:r>
              <a:t>Sekundarstufe I</a:t>
            </a:r>
          </a:p>
          <a:p>
            <a:pPr defTabSz="914306">
              <a:defRPr b="1" sz="5000">
                <a:solidFill>
                  <a:srgbClr val="138E5C"/>
                </a:solidFill>
                <a:latin typeface="Arial"/>
                <a:ea typeface="Arial"/>
                <a:cs typeface="Arial"/>
                <a:sym typeface="Arial"/>
              </a:defRPr>
            </a:pPr>
            <a:r>
              <a:t>Basismodul</a:t>
            </a:r>
          </a:p>
        </p:txBody>
      </p:sp>
      <p:sp>
        <p:nvSpPr>
          <p:cNvPr id="17" name="Foliennummer"/>
          <p:cNvSpPr txBox="1"/>
          <p:nvPr>
            <p:ph type="sldNum" sz="quarter" idx="2"/>
          </p:nvPr>
        </p:nvSpPr>
        <p:spPr>
          <a:prstGeom prst="rect">
            <a:avLst/>
          </a:prstGeom>
        </p:spPr>
        <p:txBody>
          <a:bodyPr/>
          <a:lstStyle/>
          <a:p>
            <a:pPr/>
            <a:fld id="{86CB4B4D-7CA3-9044-876B-883B54F8677D}" type="slidenum"/>
          </a:p>
        </p:txBody>
      </p:sp>
      <p:pic>
        <p:nvPicPr>
          <p:cNvPr id="18" name="dvsv_wortbild_d_gross_rgb.png" descr="dvsv_wortbild_d_gross_rgb.png"/>
          <p:cNvPicPr>
            <a:picLocks noChangeAspect="1"/>
          </p:cNvPicPr>
          <p:nvPr/>
        </p:nvPicPr>
        <p:blipFill>
          <a:blip r:embed="rId2">
            <a:extLst/>
          </a:blip>
          <a:stretch>
            <a:fillRect/>
          </a:stretch>
        </p:blipFill>
        <p:spPr>
          <a:xfrm>
            <a:off x="7113576" y="338559"/>
            <a:ext cx="1554541" cy="676293"/>
          </a:xfrm>
          <a:prstGeom prst="rect">
            <a:avLst/>
          </a:prstGeom>
          <a:ln w="12700">
            <a:miter lim="400000"/>
          </a:ln>
        </p:spPr>
      </p:pic>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und Inhalt">
    <p:spTree>
      <p:nvGrpSpPr>
        <p:cNvPr id="1" name=""/>
        <p:cNvGrpSpPr/>
        <p:nvPr/>
      </p:nvGrpSpPr>
      <p:grpSpPr>
        <a:xfrm>
          <a:off x="0" y="0"/>
          <a:ext cx="0" cy="0"/>
          <a:chOff x="0" y="0"/>
          <a:chExt cx="0" cy="0"/>
        </a:xfrm>
      </p:grpSpPr>
      <p:sp>
        <p:nvSpPr>
          <p:cNvPr id="25" name="Titel 3"/>
          <p:cNvSpPr txBox="1"/>
          <p:nvPr>
            <p:ph type="body" sz="quarter" idx="21"/>
          </p:nvPr>
        </p:nvSpPr>
        <p:spPr>
          <a:xfrm>
            <a:off x="470413" y="830262"/>
            <a:ext cx="7921625" cy="876566"/>
          </a:xfrm>
          <a:prstGeom prst="rect">
            <a:avLst/>
          </a:prstGeom>
        </p:spPr>
        <p:txBody>
          <a:bodyPr/>
          <a:lstStyle>
            <a:lvl1pPr marL="0" indent="0">
              <a:spcBef>
                <a:spcPts val="0"/>
              </a:spcBef>
              <a:buClrTx/>
              <a:buSzTx/>
              <a:buNone/>
              <a:defRPr b="1" sz="2400">
                <a:solidFill>
                  <a:srgbClr val="138E5C"/>
                </a:solidFill>
                <a:latin typeface="Arial"/>
                <a:ea typeface="Arial"/>
                <a:cs typeface="Arial"/>
                <a:sym typeface="Arial"/>
              </a:defRPr>
            </a:lvl1pPr>
          </a:lstStyle>
          <a:p>
            <a:pPr/>
            <a:r>
              <a:t>Titel der Folie eingeben</a:t>
            </a:r>
          </a:p>
        </p:txBody>
      </p:sp>
      <p:sp>
        <p:nvSpPr>
          <p:cNvPr id="26"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 Target="../slides/slide1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slideLayout" Target="../slideLayouts/slideLayout1.xml"/><Relationship Id="rId8"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Fußzeilenplatzhalter 4"/>
          <p:cNvSpPr txBox="1"/>
          <p:nvPr/>
        </p:nvSpPr>
        <p:spPr>
          <a:xfrm>
            <a:off x="470412" y="436860"/>
            <a:ext cx="5905502" cy="221953"/>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spAutoFit/>
          </a:bodyPr>
          <a:lstStyle>
            <a:lvl1pPr>
              <a:defRPr b="1" sz="1600">
                <a:solidFill>
                  <a:srgbClr val="6F6F6F"/>
                </a:solidFill>
                <a:latin typeface="Arial"/>
                <a:ea typeface="Arial"/>
                <a:cs typeface="Arial"/>
                <a:sym typeface="Arial"/>
              </a:defRPr>
            </a:lvl1pPr>
          </a:lstStyle>
          <a:p>
            <a:pPr/>
            <a:r>
              <a:t>Sekundarstufe I – Basismodul</a:t>
            </a:r>
          </a:p>
        </p:txBody>
      </p:sp>
      <p:pic>
        <p:nvPicPr>
          <p:cNvPr id="3" name="Bild 9" descr="Bild 9">
            <a:hlinkClick r:id="rId2" invalidUrl="" action="ppaction://hlinksldjump" tgtFrame="" tooltip="" history="1" highlightClick="0" endSnd="0"/>
          </p:cNvPr>
          <p:cNvPicPr>
            <a:picLocks noChangeAspect="1"/>
          </p:cNvPicPr>
          <p:nvPr/>
        </p:nvPicPr>
        <p:blipFill>
          <a:blip r:embed="rId3">
            <a:extLst/>
          </a:blip>
          <a:stretch>
            <a:fillRect/>
          </a:stretch>
        </p:blipFill>
        <p:spPr>
          <a:xfrm>
            <a:off x="4343850" y="5325550"/>
            <a:ext cx="288001" cy="288001"/>
          </a:xfrm>
          <a:prstGeom prst="rect">
            <a:avLst/>
          </a:prstGeom>
          <a:ln w="12700">
            <a:miter lim="400000"/>
          </a:ln>
        </p:spPr>
      </p:pic>
      <p:pic>
        <p:nvPicPr>
          <p:cNvPr id="4" name="Bild 10" descr="Bild 10">
            <a:hlinkClick r:id="" invalidUrl="" action="ppaction://hlinkshowjump?jump=endshow" tgtFrame="" tooltip="" history="1" highlightClick="0" endSnd="0"/>
          </p:cNvPr>
          <p:cNvPicPr>
            <a:picLocks noChangeAspect="1"/>
          </p:cNvPicPr>
          <p:nvPr/>
        </p:nvPicPr>
        <p:blipFill>
          <a:blip r:embed="rId4">
            <a:extLst/>
          </a:blip>
          <a:stretch>
            <a:fillRect/>
          </a:stretch>
        </p:blipFill>
        <p:spPr>
          <a:xfrm>
            <a:off x="4726877" y="5325550"/>
            <a:ext cx="288001" cy="288001"/>
          </a:xfrm>
          <a:prstGeom prst="rect">
            <a:avLst/>
          </a:prstGeom>
          <a:ln w="12700">
            <a:miter lim="400000"/>
          </a:ln>
        </p:spPr>
      </p:pic>
      <p:pic>
        <p:nvPicPr>
          <p:cNvPr id="5" name="Grafik 10" descr="Grafik 10">
            <a:hlinkClick r:id="" invalidUrl="" action="ppaction://hlinkshowjump?jump=firstslide" tgtFrame="" tooltip="" history="1" highlightClick="0" endSnd="0"/>
          </p:cNvPr>
          <p:cNvPicPr>
            <a:picLocks noChangeAspect="1"/>
          </p:cNvPicPr>
          <p:nvPr/>
        </p:nvPicPr>
        <p:blipFill>
          <a:blip r:embed="rId5">
            <a:extLst/>
          </a:blip>
          <a:stretch>
            <a:fillRect/>
          </a:stretch>
        </p:blipFill>
        <p:spPr>
          <a:xfrm>
            <a:off x="3974573" y="5321300"/>
            <a:ext cx="288001" cy="288001"/>
          </a:xfrm>
          <a:prstGeom prst="rect">
            <a:avLst/>
          </a:prstGeom>
          <a:ln w="12700">
            <a:miter lim="400000"/>
          </a:ln>
        </p:spPr>
      </p:pic>
      <p:sp>
        <p:nvSpPr>
          <p:cNvPr id="6" name="Foliennummer"/>
          <p:cNvSpPr txBox="1"/>
          <p:nvPr>
            <p:ph type="sldNum" sz="quarter" idx="2"/>
          </p:nvPr>
        </p:nvSpPr>
        <p:spPr>
          <a:xfrm>
            <a:off x="462406" y="5477601"/>
            <a:ext cx="141884" cy="127001"/>
          </a:xfrm>
          <a:prstGeom prst="rect">
            <a:avLst/>
          </a:prstGeom>
          <a:ln w="12700">
            <a:miter lim="400000"/>
          </a:ln>
        </p:spPr>
        <p:txBody>
          <a:bodyPr wrap="none" lIns="0" tIns="0" rIns="0" bIns="0" anchor="ctr">
            <a:spAutoFit/>
          </a:bodyPr>
          <a:lstStyle>
            <a:lvl1pPr>
              <a:defRPr cap="all" sz="800">
                <a:solidFill>
                  <a:srgbClr val="888888"/>
                </a:solidFill>
              </a:defRPr>
            </a:lvl1pPr>
          </a:lstStyle>
          <a:p>
            <a:pPr/>
            <a:fld id="{86CB4B4D-7CA3-9044-876B-883B54F8677D}" type="slidenum"/>
          </a:p>
        </p:txBody>
      </p:sp>
      <p:pic>
        <p:nvPicPr>
          <p:cNvPr id="7" name="dvsv_wortbild_d_gross_rgb.png" descr="dvsv_wortbild_d_gross_rgb.png"/>
          <p:cNvPicPr>
            <a:picLocks noChangeAspect="1"/>
          </p:cNvPicPr>
          <p:nvPr/>
        </p:nvPicPr>
        <p:blipFill>
          <a:blip r:embed="rId6">
            <a:extLst/>
          </a:blip>
          <a:stretch>
            <a:fillRect/>
          </a:stretch>
        </p:blipFill>
        <p:spPr>
          <a:xfrm>
            <a:off x="7113576" y="338559"/>
            <a:ext cx="1554541" cy="676293"/>
          </a:xfrm>
          <a:prstGeom prst="rect">
            <a:avLst/>
          </a:prstGeom>
          <a:ln w="12700">
            <a:miter lim="400000"/>
          </a:ln>
        </p:spPr>
      </p:pic>
      <p:sp>
        <p:nvSpPr>
          <p:cNvPr id="8" name="Titeltext"/>
          <p:cNvSpPr txBox="1"/>
          <p:nvPr>
            <p:ph type="title"/>
          </p:nvPr>
        </p:nvSpPr>
        <p:spPr>
          <a:xfrm>
            <a:off x="462408" y="139700"/>
            <a:ext cx="6840001" cy="90382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a:r>
              <a:t>Titeltext</a:t>
            </a:r>
          </a:p>
        </p:txBody>
      </p:sp>
      <p:sp>
        <p:nvSpPr>
          <p:cNvPr id="9" name="Textebene 1…"/>
          <p:cNvSpPr txBox="1"/>
          <p:nvPr>
            <p:ph type="body" idx="1"/>
          </p:nvPr>
        </p:nvSpPr>
        <p:spPr>
          <a:xfrm>
            <a:off x="462018" y="1344612"/>
            <a:ext cx="7759646" cy="3853907"/>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Textebene 1</a:t>
            </a:r>
          </a:p>
          <a:p>
            <a:pPr lvl="1"/>
            <a:r>
              <a:t>Textebene 2</a:t>
            </a:r>
          </a:p>
          <a:p>
            <a:pPr lvl="2"/>
            <a:r>
              <a:t>Textebene 3</a:t>
            </a:r>
          </a:p>
          <a:p>
            <a:pPr lvl="3"/>
            <a:r>
              <a:t>Textebene 4</a:t>
            </a:r>
          </a:p>
          <a:p>
            <a:pPr lvl="4"/>
            <a:r>
              <a:t>Textebene 5</a:t>
            </a:r>
          </a:p>
        </p:txBody>
      </p:sp>
    </p:spTree>
  </p:cSld>
  <p:clrMap bg1="lt1" tx1="dk1" bg2="lt2" tx2="dk2" accent1="accent1" accent2="accent2" accent3="accent3" accent4="accent4" accent5="accent5" accent6="accent6" hlink="hlink" folHlink="folHlink"/>
  <p:sldLayoutIdLst>
    <p:sldLayoutId id="2147483649" r:id="rId7"/>
    <p:sldLayoutId id="2147483650" r:id="rId8"/>
  </p:sldLayoutIdLst>
  <p:transition xmlns:p14="http://schemas.microsoft.com/office/powerpoint/2010/main" spd="med" advClick="1"/>
  <p:txStyles>
    <p:titleStyle>
      <a:lvl1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1pPr>
      <a:lvl2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2pPr>
      <a:lvl3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3pPr>
      <a:lvl4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4pPr>
      <a:lvl5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5pPr>
      <a:lvl6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6pPr>
      <a:lvl7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7pPr>
      <a:lvl8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8pPr>
      <a:lvl9pPr marL="0" marR="0" indent="0" algn="l" defTabSz="914306" rtl="0" latinLnBrk="0">
        <a:lnSpc>
          <a:spcPct val="100000"/>
        </a:lnSpc>
        <a:spcBef>
          <a:spcPts val="0"/>
        </a:spcBef>
        <a:spcAft>
          <a:spcPts val="0"/>
        </a:spcAft>
        <a:buClrTx/>
        <a:buSzTx/>
        <a:buFontTx/>
        <a:buNone/>
        <a:tabLst/>
        <a:defRPr b="1" baseline="0" cap="none" i="0" spc="0" strike="noStrike" sz="2400" u="none">
          <a:solidFill>
            <a:srgbClr val="000000"/>
          </a:solidFill>
          <a:uFillTx/>
          <a:latin typeface="Georgia"/>
          <a:ea typeface="Georgia"/>
          <a:cs typeface="Georgia"/>
          <a:sym typeface="Georgia"/>
        </a:defRPr>
      </a:lvl9pPr>
    </p:titleStyle>
    <p:bodyStyle>
      <a:lvl1pPr marL="266700" marR="0" indent="-266700"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1pPr>
      <a:lvl2pPr marL="557953" marR="0" indent="-291253"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2pPr>
      <a:lvl3pPr marL="853395" marR="0" indent="-312057"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3pPr>
      <a:lvl4pPr marL="1163637" marR="0" indent="-355600"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4pPr>
      <a:lvl5pPr marL="1429279" marR="0" indent="-351366"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5pPr>
      <a:lvl6pPr marL="2468627" marR="0" indent="-182861"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6pPr>
      <a:lvl7pPr marL="2925780" marR="0" indent="-182861"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7pPr>
      <a:lvl8pPr marL="3382934" marR="0" indent="-182861"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8pPr>
      <a:lvl9pPr marL="3840087" marR="0" indent="-182861" algn="l" defTabSz="914306" rtl="0" latinLnBrk="0">
        <a:lnSpc>
          <a:spcPct val="100000"/>
        </a:lnSpc>
        <a:spcBef>
          <a:spcPts val="600"/>
        </a:spcBef>
        <a:spcAft>
          <a:spcPts val="0"/>
        </a:spcAft>
        <a:buClr>
          <a:schemeClr val="accent4"/>
        </a:buClr>
        <a:buSzPct val="100000"/>
        <a:buFontTx/>
        <a:buChar char="•"/>
        <a:tabLst/>
        <a:defRPr b="0" baseline="0" cap="none" i="0" spc="0" strike="noStrike" sz="1600" u="none">
          <a:solidFill>
            <a:srgbClr val="000000"/>
          </a:solidFill>
          <a:uFillTx/>
          <a:latin typeface="+mj-lt"/>
          <a:ea typeface="+mj-ea"/>
          <a:cs typeface="+mj-cs"/>
          <a:sym typeface="Verdana"/>
        </a:defRPr>
      </a:lvl9pPr>
    </p:bodyStyle>
    <p:otherStyle>
      <a:lvl1pPr marL="0" marR="0" indent="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1pPr>
      <a:lvl2pPr marL="0" marR="0" indent="4572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2pPr>
      <a:lvl3pPr marL="0" marR="0" indent="9144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3pPr>
      <a:lvl4pPr marL="0" marR="0" indent="13716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4pPr>
      <a:lvl5pPr marL="0" marR="0" indent="18288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5pPr>
      <a:lvl6pPr marL="0" marR="0" indent="22860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6pPr>
      <a:lvl7pPr marL="0" marR="0" indent="27432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7pPr>
      <a:lvl8pPr marL="0" marR="0" indent="32004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8pPr>
      <a:lvl9pPr marL="0" marR="0" indent="3657600" algn="l" defTabSz="914400" rtl="0" latinLnBrk="0">
        <a:lnSpc>
          <a:spcPct val="100000"/>
        </a:lnSpc>
        <a:spcBef>
          <a:spcPts val="0"/>
        </a:spcBef>
        <a:spcAft>
          <a:spcPts val="0"/>
        </a:spcAft>
        <a:buClrTx/>
        <a:buSzTx/>
        <a:buFontTx/>
        <a:buNone/>
        <a:tabLst/>
        <a:defRPr b="0" baseline="0" cap="all" i="0" spc="0" strike="noStrike" sz="800" u="none">
          <a:solidFill>
            <a:schemeClr val="tx1"/>
          </a:solidFill>
          <a:uFillTx/>
          <a:latin typeface="+mn-lt"/>
          <a:ea typeface="+mn-ea"/>
          <a:cs typeface="+mn-cs"/>
          <a:sym typeface="Verdana"/>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eg"/><Relationship Id="rId4" Type="http://schemas.openxmlformats.org/officeDocument/2006/relationships/image" Target="../media/image2.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 name="Foliennummernplatzhalter 4"/>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1" name="eCard_vorne.png" descr="eCard_vorne.png"/>
          <p:cNvPicPr>
            <a:picLocks noChangeAspect="1"/>
          </p:cNvPicPr>
          <p:nvPr/>
        </p:nvPicPr>
        <p:blipFill>
          <a:blip r:embed="rId3">
            <a:extLst/>
          </a:blip>
          <a:stretch>
            <a:fillRect/>
          </a:stretch>
        </p:blipFill>
        <p:spPr>
          <a:xfrm>
            <a:off x="2446477" y="1954476"/>
            <a:ext cx="4078227" cy="2548461"/>
          </a:xfrm>
          <a:prstGeom prst="rect">
            <a:avLst/>
          </a:prstGeom>
          <a:ln w="12700">
            <a:miter lim="400000"/>
          </a:ln>
        </p:spPr>
      </p:pic>
      <p:sp>
        <p:nvSpPr>
          <p:cNvPr id="92" name="Titel 3"/>
          <p:cNvSpPr txBox="1"/>
          <p:nvPr>
            <p:ph type="body" idx="21"/>
          </p:nvPr>
        </p:nvSpPr>
        <p:spPr>
          <a:prstGeom prst="rect">
            <a:avLst/>
          </a:prstGeom>
        </p:spPr>
        <p:txBody>
          <a:bodyPr/>
          <a:lstStyle/>
          <a:p>
            <a:pPr/>
            <a:r>
              <a:t>Vorderseite der e-card</a:t>
            </a:r>
          </a:p>
        </p:txBody>
      </p:sp>
      <p:sp>
        <p:nvSpPr>
          <p:cNvPr id="93" name="Textfeld 10"/>
          <p:cNvSpPr txBox="1"/>
          <p:nvPr/>
        </p:nvSpPr>
        <p:spPr>
          <a:xfrm>
            <a:off x="1078554" y="3775154"/>
            <a:ext cx="1905201" cy="46703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atin typeface="Arial"/>
                <a:ea typeface="Arial"/>
                <a:cs typeface="Arial"/>
                <a:sym typeface="Arial"/>
              </a:defRPr>
            </a:lvl1pPr>
          </a:lstStyle>
          <a:p>
            <a:pPr/>
            <a:r>
              <a:t>Name der/des Versicherten</a:t>
            </a:r>
          </a:p>
        </p:txBody>
      </p:sp>
      <p:sp>
        <p:nvSpPr>
          <p:cNvPr id="94" name="Textfeld 13"/>
          <p:cNvSpPr txBox="1"/>
          <p:nvPr/>
        </p:nvSpPr>
        <p:spPr>
          <a:xfrm>
            <a:off x="6809950" y="2637063"/>
            <a:ext cx="1905202" cy="2765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atin typeface="Arial"/>
                <a:ea typeface="Arial"/>
                <a:cs typeface="Arial"/>
                <a:sym typeface="Arial"/>
              </a:defRPr>
            </a:lvl1pPr>
          </a:lstStyle>
          <a:p>
            <a:pPr/>
            <a:r>
              <a:t>SV in Blindenschrift</a:t>
            </a:r>
          </a:p>
        </p:txBody>
      </p:sp>
      <p:sp>
        <p:nvSpPr>
          <p:cNvPr id="95" name="Gerader Verbinder 14"/>
          <p:cNvSpPr/>
          <p:nvPr/>
        </p:nvSpPr>
        <p:spPr>
          <a:xfrm>
            <a:off x="5950675" y="2775333"/>
            <a:ext cx="807889" cy="1"/>
          </a:xfrm>
          <a:prstGeom prst="line">
            <a:avLst/>
          </a:prstGeom>
          <a:ln w="6350">
            <a:solidFill>
              <a:srgbClr val="000000"/>
            </a:solidFill>
            <a:miter lim="400000"/>
          </a:ln>
        </p:spPr>
        <p:txBody>
          <a:bodyPr lIns="45719" rIns="45719"/>
          <a:lstStyle/>
          <a:p>
            <a:pPr/>
          </a:p>
        </p:txBody>
      </p:sp>
      <p:sp>
        <p:nvSpPr>
          <p:cNvPr id="96" name="Gerader Verbinder 20"/>
          <p:cNvSpPr/>
          <p:nvPr/>
        </p:nvSpPr>
        <p:spPr>
          <a:xfrm>
            <a:off x="6204675" y="2351453"/>
            <a:ext cx="554477" cy="1"/>
          </a:xfrm>
          <a:prstGeom prst="line">
            <a:avLst/>
          </a:prstGeom>
          <a:ln w="6350">
            <a:solidFill>
              <a:srgbClr val="000000"/>
            </a:solidFill>
            <a:miter lim="400000"/>
          </a:ln>
        </p:spPr>
        <p:txBody>
          <a:bodyPr lIns="45719" rIns="45719"/>
          <a:lstStyle/>
          <a:p>
            <a:pPr/>
          </a:p>
        </p:txBody>
      </p:sp>
      <p:sp>
        <p:nvSpPr>
          <p:cNvPr id="97" name="Textfeld 21"/>
          <p:cNvSpPr txBox="1"/>
          <p:nvPr/>
        </p:nvSpPr>
        <p:spPr>
          <a:xfrm>
            <a:off x="6809950" y="2117934"/>
            <a:ext cx="2469559" cy="2765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atin typeface="Arial"/>
                <a:ea typeface="Arial"/>
                <a:cs typeface="Arial"/>
                <a:sym typeface="Arial"/>
              </a:defRPr>
            </a:lvl1pPr>
          </a:lstStyle>
          <a:p>
            <a:pPr/>
            <a:r>
              <a:t>SV für Sozialversicherung</a:t>
            </a:r>
          </a:p>
        </p:txBody>
      </p:sp>
      <p:sp>
        <p:nvSpPr>
          <p:cNvPr id="98" name="Gerader Verbinder 22"/>
          <p:cNvSpPr/>
          <p:nvPr/>
        </p:nvSpPr>
        <p:spPr>
          <a:xfrm>
            <a:off x="2246779" y="3512820"/>
            <a:ext cx="343484" cy="1"/>
          </a:xfrm>
          <a:prstGeom prst="line">
            <a:avLst/>
          </a:prstGeom>
          <a:ln w="6350">
            <a:solidFill>
              <a:srgbClr val="000000"/>
            </a:solidFill>
            <a:miter lim="400000"/>
          </a:ln>
        </p:spPr>
        <p:txBody>
          <a:bodyPr lIns="45719" rIns="45719"/>
          <a:lstStyle/>
          <a:p>
            <a:pPr/>
          </a:p>
        </p:txBody>
      </p:sp>
      <p:sp>
        <p:nvSpPr>
          <p:cNvPr id="99" name="Textfeld 24"/>
          <p:cNvSpPr txBox="1"/>
          <p:nvPr/>
        </p:nvSpPr>
        <p:spPr>
          <a:xfrm>
            <a:off x="653103" y="3358314"/>
            <a:ext cx="1905201" cy="27653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atin typeface="Arial"/>
                <a:ea typeface="Arial"/>
                <a:cs typeface="Arial"/>
                <a:sym typeface="Arial"/>
              </a:defRPr>
            </a:lvl1pPr>
          </a:lstStyle>
          <a:p>
            <a:pPr/>
            <a:r>
              <a:t>Kartenfolgenummer</a:t>
            </a:r>
          </a:p>
        </p:txBody>
      </p:sp>
      <p:sp>
        <p:nvSpPr>
          <p:cNvPr id="100" name="Gerader Verbinder 25"/>
          <p:cNvSpPr/>
          <p:nvPr/>
        </p:nvSpPr>
        <p:spPr>
          <a:xfrm>
            <a:off x="5088432" y="3811118"/>
            <a:ext cx="1671531" cy="1"/>
          </a:xfrm>
          <a:prstGeom prst="line">
            <a:avLst/>
          </a:prstGeom>
          <a:ln w="6350">
            <a:solidFill>
              <a:srgbClr val="000000"/>
            </a:solidFill>
            <a:miter lim="400000"/>
          </a:ln>
        </p:spPr>
        <p:txBody>
          <a:bodyPr lIns="45719" rIns="45719"/>
          <a:lstStyle/>
          <a:p>
            <a:pPr/>
          </a:p>
        </p:txBody>
      </p:sp>
      <p:sp>
        <p:nvSpPr>
          <p:cNvPr id="101" name="Textfeld 29"/>
          <p:cNvSpPr txBox="1"/>
          <p:nvPr/>
        </p:nvSpPr>
        <p:spPr>
          <a:xfrm>
            <a:off x="6809950" y="3672848"/>
            <a:ext cx="1905202" cy="2765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atin typeface="Arial"/>
                <a:ea typeface="Arial"/>
                <a:cs typeface="Arial"/>
                <a:sym typeface="Arial"/>
              </a:defRPr>
            </a:lvl1pPr>
          </a:lstStyle>
          <a:p>
            <a:pPr/>
            <a:r>
              <a:t>Geburtsdatum</a:t>
            </a:r>
          </a:p>
        </p:txBody>
      </p:sp>
      <p:sp>
        <p:nvSpPr>
          <p:cNvPr id="102" name="Gerader Verbinder 30"/>
          <p:cNvSpPr/>
          <p:nvPr/>
        </p:nvSpPr>
        <p:spPr>
          <a:xfrm>
            <a:off x="4490219" y="3679830"/>
            <a:ext cx="1" cy="373791"/>
          </a:xfrm>
          <a:prstGeom prst="line">
            <a:avLst/>
          </a:prstGeom>
          <a:ln w="6350">
            <a:solidFill>
              <a:srgbClr val="000000"/>
            </a:solidFill>
            <a:miter lim="400000"/>
          </a:ln>
        </p:spPr>
        <p:txBody>
          <a:bodyPr lIns="45719" rIns="45719"/>
          <a:lstStyle/>
          <a:p>
            <a:pPr/>
          </a:p>
        </p:txBody>
      </p:sp>
      <p:sp>
        <p:nvSpPr>
          <p:cNvPr id="103" name="Gerader Verbinder 32"/>
          <p:cNvSpPr/>
          <p:nvPr/>
        </p:nvSpPr>
        <p:spPr>
          <a:xfrm>
            <a:off x="4490218" y="4053620"/>
            <a:ext cx="2271862" cy="1"/>
          </a:xfrm>
          <a:prstGeom prst="line">
            <a:avLst/>
          </a:prstGeom>
          <a:ln w="6350">
            <a:solidFill>
              <a:srgbClr val="000000"/>
            </a:solidFill>
            <a:miter lim="400000"/>
          </a:ln>
        </p:spPr>
        <p:txBody>
          <a:bodyPr lIns="45719" rIns="45719"/>
          <a:lstStyle/>
          <a:p>
            <a:pPr/>
          </a:p>
        </p:txBody>
      </p:sp>
      <p:sp>
        <p:nvSpPr>
          <p:cNvPr id="104" name="Textfeld 34"/>
          <p:cNvSpPr txBox="1"/>
          <p:nvPr/>
        </p:nvSpPr>
        <p:spPr>
          <a:xfrm>
            <a:off x="6803466" y="3921204"/>
            <a:ext cx="1905202" cy="46703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300">
                <a:latin typeface="Arial"/>
                <a:ea typeface="Arial"/>
                <a:cs typeface="Arial"/>
                <a:sym typeface="Arial"/>
              </a:defRPr>
            </a:pPr>
            <a:r>
              <a:t>Laufnummer </a:t>
            </a:r>
          </a:p>
          <a:p>
            <a:pPr>
              <a:defRPr sz="1300">
                <a:latin typeface="Arial"/>
                <a:ea typeface="Arial"/>
                <a:cs typeface="Arial"/>
                <a:sym typeface="Arial"/>
              </a:defRPr>
            </a:pPr>
            <a:r>
              <a:t>und Prüfziffer</a:t>
            </a:r>
          </a:p>
        </p:txBody>
      </p:sp>
      <p:sp>
        <p:nvSpPr>
          <p:cNvPr id="105" name="Textfeld 35"/>
          <p:cNvSpPr txBox="1"/>
          <p:nvPr/>
        </p:nvSpPr>
        <p:spPr>
          <a:xfrm>
            <a:off x="1769526" y="2849041"/>
            <a:ext cx="726973" cy="2765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atin typeface="Arial"/>
                <a:ea typeface="Arial"/>
                <a:cs typeface="Arial"/>
                <a:sym typeface="Arial"/>
              </a:defRPr>
            </a:lvl1pPr>
          </a:lstStyle>
          <a:p>
            <a:pPr/>
            <a:r>
              <a:t>Chip</a:t>
            </a:r>
          </a:p>
        </p:txBody>
      </p:sp>
      <p:sp>
        <p:nvSpPr>
          <p:cNvPr id="106" name="Gerader Verbinder 36"/>
          <p:cNvSpPr/>
          <p:nvPr/>
        </p:nvSpPr>
        <p:spPr>
          <a:xfrm>
            <a:off x="2249910" y="3002712"/>
            <a:ext cx="543553" cy="1"/>
          </a:xfrm>
          <a:prstGeom prst="line">
            <a:avLst/>
          </a:prstGeom>
          <a:ln w="6350">
            <a:solidFill>
              <a:srgbClr val="000000"/>
            </a:solidFill>
            <a:miter lim="400000"/>
          </a:ln>
        </p:spPr>
        <p:txBody>
          <a:bodyPr lIns="45719" rIns="45719"/>
          <a:lstStyle/>
          <a:p>
            <a:pPr/>
          </a:p>
        </p:txBody>
      </p:sp>
      <p:sp>
        <p:nvSpPr>
          <p:cNvPr id="107" name="Foliennummernplatzhalter 2"/>
          <p:cNvSpPr txBox="1"/>
          <p:nvPr>
            <p:ph type="sldNum" sz="quarter" idx="2"/>
          </p:nvPr>
        </p:nvSpPr>
        <p:spPr>
          <a:xfrm>
            <a:off x="462406" y="5477601"/>
            <a:ext cx="141884"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08" name="Gerader Verbinder 30"/>
          <p:cNvSpPr/>
          <p:nvPr/>
        </p:nvSpPr>
        <p:spPr>
          <a:xfrm>
            <a:off x="5089592" y="3677015"/>
            <a:ext cx="1" cy="136190"/>
          </a:xfrm>
          <a:prstGeom prst="line">
            <a:avLst/>
          </a:prstGeom>
          <a:ln w="6350">
            <a:solidFill>
              <a:srgbClr val="000000"/>
            </a:solidFill>
            <a:miter lim="400000"/>
          </a:ln>
        </p:spPr>
        <p:txBody>
          <a:bodyPr lIns="45719" rIns="45719"/>
          <a:lstStyle/>
          <a:p>
            <a:pPr/>
          </a:p>
        </p:txBody>
      </p:sp>
      <p:sp>
        <p:nvSpPr>
          <p:cNvPr id="109" name="Gerader Verbinder 36"/>
          <p:cNvSpPr/>
          <p:nvPr/>
        </p:nvSpPr>
        <p:spPr>
          <a:xfrm>
            <a:off x="2249910" y="3924379"/>
            <a:ext cx="337223" cy="1"/>
          </a:xfrm>
          <a:prstGeom prst="line">
            <a:avLst/>
          </a:prstGeom>
          <a:ln w="6350">
            <a:solidFill>
              <a:srgbClr val="000000"/>
            </a:solidFill>
            <a:miter lim="400000"/>
          </a:ln>
        </p:spPr>
        <p:txBody>
          <a:bodyPr lIns="45719" rIns="45719"/>
          <a:lstStyle/>
          <a:p>
            <a:pP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3" name="Titel 3"/>
          <p:cNvSpPr txBox="1"/>
          <p:nvPr>
            <p:ph type="body" idx="21"/>
          </p:nvPr>
        </p:nvSpPr>
        <p:spPr>
          <a:prstGeom prst="rect">
            <a:avLst/>
          </a:prstGeom>
        </p:spPr>
        <p:txBody>
          <a:bodyPr/>
          <a:lstStyle/>
          <a:p>
            <a:pPr/>
            <a:r>
              <a:t>Die e-card als Schlüssel </a:t>
            </a:r>
          </a:p>
          <a:p>
            <a:pPr/>
            <a:r>
              <a:t>zum Gesundheitswesen</a:t>
            </a:r>
          </a:p>
        </p:txBody>
      </p:sp>
      <p:sp>
        <p:nvSpPr>
          <p:cNvPr id="114" name="Foliennummernplatzhalter 2"/>
          <p:cNvSpPr txBox="1"/>
          <p:nvPr>
            <p:ph type="sldNum" sz="quarter" idx="2"/>
          </p:nvPr>
        </p:nvSpPr>
        <p:spPr>
          <a:xfrm>
            <a:off x="462406" y="5477601"/>
            <a:ext cx="141884"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15" name="Wozu benötigt ihr die e-card?…"/>
          <p:cNvSpPr txBox="1"/>
          <p:nvPr>
            <p:ph type="body" sz="half" idx="4294967295"/>
          </p:nvPr>
        </p:nvSpPr>
        <p:spPr>
          <a:xfrm>
            <a:off x="1486413" y="2373576"/>
            <a:ext cx="7921625" cy="1922663"/>
          </a:xfrm>
          <a:prstGeom prst="rect">
            <a:avLst/>
          </a:prstGeom>
        </p:spPr>
        <p:txBody>
          <a:bodyPr numCol="2" spcCol="719999"/>
          <a:lstStyle/>
          <a:p>
            <a:pPr marL="285750" indent="-285750" defTabSz="179999">
              <a:spcBef>
                <a:spcPts val="300"/>
              </a:spcBef>
              <a:buClr>
                <a:srgbClr val="008E5C"/>
              </a:buClr>
              <a:buFont typeface="Arial"/>
              <a:buChar char="•"/>
              <a:defRPr sz="1400">
                <a:latin typeface="Arial"/>
                <a:ea typeface="Arial"/>
                <a:cs typeface="Arial"/>
                <a:sym typeface="Arial"/>
              </a:defRPr>
            </a:pPr>
            <a:r>
              <a:t>Wozu benötigt ihr die e-card?</a:t>
            </a:r>
            <a:br/>
            <a:br/>
          </a:p>
          <a:p>
            <a:pPr marL="285750" indent="-285750" defTabSz="179999">
              <a:spcBef>
                <a:spcPts val="300"/>
              </a:spcBef>
              <a:buClr>
                <a:srgbClr val="008E5C"/>
              </a:buClr>
              <a:buFont typeface="Arial"/>
              <a:buChar char="•"/>
              <a:defRPr sz="1400">
                <a:latin typeface="Arial"/>
                <a:ea typeface="Arial"/>
                <a:cs typeface="Arial"/>
                <a:sym typeface="Arial"/>
              </a:defRPr>
            </a:pPr>
            <a:r>
              <a:t>Wofür ist sie das Zugangsmedium?</a:t>
            </a:r>
            <a:br/>
            <a:br/>
          </a:p>
          <a:p>
            <a:pPr marL="285750" indent="-285750" defTabSz="179999">
              <a:spcBef>
                <a:spcPts val="300"/>
              </a:spcBef>
              <a:buClr>
                <a:srgbClr val="008E5C"/>
              </a:buClr>
              <a:buFont typeface="Arial"/>
              <a:buChar char="•"/>
              <a:defRPr sz="1400">
                <a:latin typeface="Arial"/>
                <a:ea typeface="Arial"/>
                <a:cs typeface="Arial"/>
                <a:sym typeface="Arial"/>
              </a:defRPr>
            </a:pPr>
            <a:r>
              <a:t>Warum hat jeder von euch eine e-card?</a:t>
            </a:r>
          </a:p>
        </p:txBody>
      </p:sp>
      <p:pic>
        <p:nvPicPr>
          <p:cNvPr id="116" name="Bildplatzhalter 52" descr="Bildplatzhalter 52"/>
          <p:cNvPicPr>
            <a:picLocks noChangeAspect="1"/>
          </p:cNvPicPr>
          <p:nvPr/>
        </p:nvPicPr>
        <p:blipFill>
          <a:blip r:embed="rId3">
            <a:extLst/>
          </a:blip>
          <a:stretch>
            <a:fillRect/>
          </a:stretch>
        </p:blipFill>
        <p:spPr>
          <a:xfrm>
            <a:off x="483300" y="2101669"/>
            <a:ext cx="720001" cy="72000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 name="Titel 3"/>
          <p:cNvSpPr txBox="1"/>
          <p:nvPr>
            <p:ph type="body" idx="21"/>
          </p:nvPr>
        </p:nvSpPr>
        <p:spPr>
          <a:prstGeom prst="rect">
            <a:avLst/>
          </a:prstGeom>
        </p:spPr>
        <p:txBody>
          <a:bodyPr/>
          <a:lstStyle/>
          <a:p>
            <a:pPr/>
            <a:r>
              <a:t>Der Generationenvertrag</a:t>
            </a:r>
          </a:p>
        </p:txBody>
      </p:sp>
      <p:sp>
        <p:nvSpPr>
          <p:cNvPr id="38" name="Textfeld 4"/>
          <p:cNvSpPr txBox="1"/>
          <p:nvPr/>
        </p:nvSpPr>
        <p:spPr>
          <a:xfrm>
            <a:off x="443681" y="1882687"/>
            <a:ext cx="1494504" cy="33837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sz="1700">
                <a:latin typeface="Arial"/>
                <a:ea typeface="Arial"/>
                <a:cs typeface="Arial"/>
                <a:sym typeface="Arial"/>
              </a:defRPr>
            </a:lvl1pPr>
          </a:lstStyle>
          <a:p>
            <a:pPr/>
            <a:r>
              <a:t>1890</a:t>
            </a:r>
          </a:p>
        </p:txBody>
      </p:sp>
      <p:sp>
        <p:nvSpPr>
          <p:cNvPr id="39" name="Textfeld 9"/>
          <p:cNvSpPr txBox="1"/>
          <p:nvPr/>
        </p:nvSpPr>
        <p:spPr>
          <a:xfrm>
            <a:off x="7044159" y="1882687"/>
            <a:ext cx="1494505" cy="33837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defRPr b="1" sz="1700">
                <a:latin typeface="Arial"/>
                <a:ea typeface="Arial"/>
                <a:cs typeface="Arial"/>
                <a:sym typeface="Arial"/>
              </a:defRPr>
            </a:lvl1pPr>
          </a:lstStyle>
          <a:p>
            <a:pPr/>
            <a:r>
              <a:t>2020</a:t>
            </a:r>
          </a:p>
        </p:txBody>
      </p:sp>
      <p:sp>
        <p:nvSpPr>
          <p:cNvPr id="40"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 name="allen-taylor-709552-unsplash_Bearb.jpg" descr="allen-taylor-709552-unsplash_Bearb.jpg"/>
          <p:cNvPicPr>
            <a:picLocks noChangeAspect="1"/>
          </p:cNvPicPr>
          <p:nvPr/>
        </p:nvPicPr>
        <p:blipFill>
          <a:blip r:embed="rId3">
            <a:extLst/>
          </a:blip>
          <a:stretch>
            <a:fillRect/>
          </a:stretch>
        </p:blipFill>
        <p:spPr>
          <a:xfrm>
            <a:off x="4560709" y="2209515"/>
            <a:ext cx="3962557" cy="2698437"/>
          </a:xfrm>
          <a:prstGeom prst="rect">
            <a:avLst/>
          </a:prstGeom>
          <a:ln w="12700">
            <a:miter lim="400000"/>
          </a:ln>
        </p:spPr>
      </p:pic>
      <p:pic>
        <p:nvPicPr>
          <p:cNvPr id="42" name="annie-spratt-1150250-unsplash_Bearb.jpg" descr="annie-spratt-1150250-unsplash_Bearb.jpg"/>
          <p:cNvPicPr>
            <a:picLocks noChangeAspect="1"/>
          </p:cNvPicPr>
          <p:nvPr/>
        </p:nvPicPr>
        <p:blipFill>
          <a:blip r:embed="rId4">
            <a:extLst/>
          </a:blip>
          <a:stretch>
            <a:fillRect/>
          </a:stretch>
        </p:blipFill>
        <p:spPr>
          <a:xfrm>
            <a:off x="470762" y="2209515"/>
            <a:ext cx="3962557" cy="2698437"/>
          </a:xfrm>
          <a:prstGeom prst="rect">
            <a:avLst/>
          </a:prstGeom>
          <a:ln w="12700">
            <a:miter lim="400000"/>
          </a:ln>
        </p:spPr>
      </p:pic>
      <p:sp>
        <p:nvSpPr>
          <p:cNvPr id="43" name="Textfeld 4"/>
          <p:cNvSpPr txBox="1"/>
          <p:nvPr/>
        </p:nvSpPr>
        <p:spPr>
          <a:xfrm>
            <a:off x="456381" y="5091360"/>
            <a:ext cx="1494504" cy="17743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700">
                <a:latin typeface="Arial"/>
                <a:ea typeface="Arial"/>
                <a:cs typeface="Arial"/>
                <a:sym typeface="Arial"/>
              </a:defRPr>
            </a:lvl1pPr>
          </a:lstStyle>
          <a:p>
            <a:pPr/>
            <a:r>
              <a:t>© Allen Taylor (unsplash)</a:t>
            </a:r>
          </a:p>
        </p:txBody>
      </p:sp>
      <p:sp>
        <p:nvSpPr>
          <p:cNvPr id="44" name="Textfeld 4"/>
          <p:cNvSpPr txBox="1"/>
          <p:nvPr/>
        </p:nvSpPr>
        <p:spPr>
          <a:xfrm>
            <a:off x="7123880" y="5101714"/>
            <a:ext cx="1494504" cy="17743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a:defRPr sz="700">
                <a:latin typeface="Arial"/>
                <a:ea typeface="Arial"/>
                <a:cs typeface="Arial"/>
                <a:sym typeface="Arial"/>
              </a:defRPr>
            </a:lvl1pPr>
          </a:lstStyle>
          <a:p>
            <a:pPr/>
            <a:r>
              <a:t>© Annie Spratt (unsplash)</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 name="Titel 3"/>
          <p:cNvSpPr txBox="1"/>
          <p:nvPr>
            <p:ph type="body" idx="21"/>
          </p:nvPr>
        </p:nvSpPr>
        <p:spPr>
          <a:prstGeom prst="rect">
            <a:avLst/>
          </a:prstGeom>
        </p:spPr>
        <p:txBody>
          <a:bodyPr/>
          <a:lstStyle/>
          <a:p>
            <a:pPr/>
            <a:r>
              <a:t>Der Generationenvertrag</a:t>
            </a:r>
          </a:p>
        </p:txBody>
      </p:sp>
      <p:sp>
        <p:nvSpPr>
          <p:cNvPr id="49"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0" name="SEK1-Unterricht-Basismodul-PPT-Seite3.png" descr="SEK1-Unterricht-Basismodul-PPT-Seite3.png"/>
          <p:cNvPicPr>
            <a:picLocks noChangeAspect="1"/>
          </p:cNvPicPr>
          <p:nvPr/>
        </p:nvPicPr>
        <p:blipFill>
          <a:blip r:embed="rId3">
            <a:extLst/>
          </a:blip>
          <a:stretch>
            <a:fillRect/>
          </a:stretch>
        </p:blipFill>
        <p:spPr>
          <a:xfrm>
            <a:off x="1359314" y="1371043"/>
            <a:ext cx="6270823" cy="3536885"/>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 name="Titel 3"/>
          <p:cNvSpPr txBox="1"/>
          <p:nvPr>
            <p:ph type="body" idx="21"/>
          </p:nvPr>
        </p:nvSpPr>
        <p:spPr>
          <a:prstGeom prst="rect">
            <a:avLst/>
          </a:prstGeom>
        </p:spPr>
        <p:txBody>
          <a:bodyPr/>
          <a:lstStyle/>
          <a:p>
            <a:pPr/>
            <a:r>
              <a:t>Der Sozialstaat</a:t>
            </a:r>
          </a:p>
        </p:txBody>
      </p:sp>
      <p:sp>
        <p:nvSpPr>
          <p:cNvPr id="55"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6" name="SEK1-Unterricht-Basismodul-PPT-Seite4.png" descr="SEK1-Unterricht-Basismodul-PPT-Seite4.png"/>
          <p:cNvPicPr>
            <a:picLocks noChangeAspect="1"/>
          </p:cNvPicPr>
          <p:nvPr/>
        </p:nvPicPr>
        <p:blipFill>
          <a:blip r:embed="rId3">
            <a:extLst/>
          </a:blip>
          <a:stretch>
            <a:fillRect/>
          </a:stretch>
        </p:blipFill>
        <p:spPr>
          <a:xfrm>
            <a:off x="1033757" y="1942641"/>
            <a:ext cx="6933587" cy="254162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 name="Titel 3"/>
          <p:cNvSpPr txBox="1"/>
          <p:nvPr>
            <p:ph type="body" idx="21"/>
          </p:nvPr>
        </p:nvSpPr>
        <p:spPr>
          <a:prstGeom prst="rect">
            <a:avLst/>
          </a:prstGeom>
        </p:spPr>
        <p:txBody>
          <a:bodyPr/>
          <a:lstStyle/>
          <a:p>
            <a:pPr/>
            <a:r>
              <a:t>Soziale Sicherheit</a:t>
            </a:r>
          </a:p>
        </p:txBody>
      </p:sp>
      <p:sp>
        <p:nvSpPr>
          <p:cNvPr id="61"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2" name="SEK1-Unterricht-Basismodul-PPT-Seite5.png" descr="SEK1-Unterricht-Basismodul-PPT-Seite5.png"/>
          <p:cNvPicPr>
            <a:picLocks noChangeAspect="1"/>
          </p:cNvPicPr>
          <p:nvPr/>
        </p:nvPicPr>
        <p:blipFill>
          <a:blip r:embed="rId3">
            <a:extLst/>
          </a:blip>
          <a:stretch>
            <a:fillRect/>
          </a:stretch>
        </p:blipFill>
        <p:spPr>
          <a:xfrm>
            <a:off x="1821826" y="1371043"/>
            <a:ext cx="3968364" cy="368833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 name="Titel 3"/>
          <p:cNvSpPr txBox="1"/>
          <p:nvPr>
            <p:ph type="body" idx="21"/>
          </p:nvPr>
        </p:nvSpPr>
        <p:spPr>
          <a:prstGeom prst="rect">
            <a:avLst/>
          </a:prstGeom>
        </p:spPr>
        <p:txBody>
          <a:bodyPr/>
          <a:lstStyle/>
          <a:p>
            <a:pPr/>
            <a:r>
              <a:t>Systeme der Sozialen Sicherheit</a:t>
            </a:r>
          </a:p>
        </p:txBody>
      </p:sp>
      <p:sp>
        <p:nvSpPr>
          <p:cNvPr id="67"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8" name="SEK1-Unterricht-Basismodul-PPT-Seite6.png" descr="SEK1-Unterricht-Basismodul-PPT-Seite6.png"/>
          <p:cNvPicPr>
            <a:picLocks noChangeAspect="1"/>
          </p:cNvPicPr>
          <p:nvPr/>
        </p:nvPicPr>
        <p:blipFill>
          <a:blip r:embed="rId3">
            <a:extLst/>
          </a:blip>
          <a:stretch>
            <a:fillRect/>
          </a:stretch>
        </p:blipFill>
        <p:spPr>
          <a:xfrm>
            <a:off x="544760" y="1610681"/>
            <a:ext cx="7356550" cy="316507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 name="Titel 3"/>
          <p:cNvSpPr txBox="1"/>
          <p:nvPr>
            <p:ph type="body" idx="21"/>
          </p:nvPr>
        </p:nvSpPr>
        <p:spPr>
          <a:prstGeom prst="rect">
            <a:avLst/>
          </a:prstGeom>
        </p:spPr>
        <p:txBody>
          <a:bodyPr/>
          <a:lstStyle/>
          <a:p>
            <a:pPr/>
            <a:r>
              <a:t>Wie funktioniert eine Versicherung?</a:t>
            </a:r>
          </a:p>
        </p:txBody>
      </p:sp>
      <p:sp>
        <p:nvSpPr>
          <p:cNvPr id="73"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4" name="SEK1-Unterricht-Basismodul-PPT-Seite7.png" descr="SEK1-Unterricht-Basismodul-PPT-Seite7.png"/>
          <p:cNvPicPr>
            <a:picLocks noChangeAspect="1"/>
          </p:cNvPicPr>
          <p:nvPr/>
        </p:nvPicPr>
        <p:blipFill>
          <a:blip r:embed="rId3">
            <a:extLst/>
          </a:blip>
          <a:stretch>
            <a:fillRect/>
          </a:stretch>
        </p:blipFill>
        <p:spPr>
          <a:xfrm>
            <a:off x="910786" y="1603883"/>
            <a:ext cx="7154129" cy="3100467"/>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 name="Titel 3"/>
          <p:cNvSpPr txBox="1"/>
          <p:nvPr>
            <p:ph type="body" idx="21"/>
          </p:nvPr>
        </p:nvSpPr>
        <p:spPr>
          <a:prstGeom prst="rect">
            <a:avLst/>
          </a:prstGeom>
        </p:spPr>
        <p:txBody>
          <a:bodyPr/>
          <a:lstStyle/>
          <a:p>
            <a:pPr/>
            <a:r>
              <a:t>Versicherungen</a:t>
            </a:r>
          </a:p>
        </p:txBody>
      </p:sp>
      <p:sp>
        <p:nvSpPr>
          <p:cNvPr id="79" name="Flussdiagramm: Dokument 6"/>
          <p:cNvSpPr/>
          <p:nvPr/>
        </p:nvSpPr>
        <p:spPr>
          <a:xfrm>
            <a:off x="1963299" y="1378097"/>
            <a:ext cx="5054984" cy="3857166"/>
          </a:xfrm>
          <a:custGeom>
            <a:avLst/>
            <a:gdLst/>
            <a:ahLst/>
            <a:cxnLst>
              <a:cxn ang="0">
                <a:pos x="wd2" y="hd2"/>
              </a:cxn>
              <a:cxn ang="5400000">
                <a:pos x="wd2" y="hd2"/>
              </a:cxn>
              <a:cxn ang="10800000">
                <a:pos x="wd2" y="hd2"/>
              </a:cxn>
              <a:cxn ang="16200000">
                <a:pos x="wd2" y="hd2"/>
              </a:cxn>
            </a:cxnLst>
            <a:rect l="0" t="0" r="r" b="b"/>
            <a:pathLst>
              <a:path w="21600" h="19255" fill="norm" stroke="1" extrusionOk="0">
                <a:moveTo>
                  <a:pt x="0" y="0"/>
                </a:moveTo>
                <a:lnTo>
                  <a:pt x="21600" y="0"/>
                </a:lnTo>
                <a:lnTo>
                  <a:pt x="21600" y="15641"/>
                </a:lnTo>
                <a:cubicBezTo>
                  <a:pt x="10800" y="15641"/>
                  <a:pt x="10800" y="21600"/>
                  <a:pt x="0" y="18214"/>
                </a:cubicBezTo>
                <a:close/>
              </a:path>
            </a:pathLst>
          </a:custGeom>
          <a:ln w="12700">
            <a:solidFill>
              <a:schemeClr val="accent4"/>
            </a:solidFill>
            <a:miter/>
          </a:ln>
        </p:spPr>
        <p:txBody>
          <a:bodyPr lIns="45719" rIns="45719" anchor="ctr"/>
          <a:lstStyle/>
          <a:p>
            <a:pPr algn="ctr">
              <a:defRPr>
                <a:solidFill>
                  <a:srgbClr val="FFFFFF"/>
                </a:solidFill>
              </a:defRPr>
            </a:pPr>
          </a:p>
        </p:txBody>
      </p:sp>
      <p:sp>
        <p:nvSpPr>
          <p:cNvPr id="80"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1" name="SEK1-Unterricht-Basismodul-PPT-Seite8.png" descr="SEK1-Unterricht-Basismodul-PPT-Seite8.png"/>
          <p:cNvPicPr>
            <a:picLocks noChangeAspect="1"/>
          </p:cNvPicPr>
          <p:nvPr/>
        </p:nvPicPr>
        <p:blipFill>
          <a:blip r:embed="rId3">
            <a:extLst/>
          </a:blip>
          <a:srcRect l="4653" t="4506" r="0" b="49353"/>
          <a:stretch>
            <a:fillRect/>
          </a:stretch>
        </p:blipFill>
        <p:spPr>
          <a:xfrm>
            <a:off x="2283479" y="1501672"/>
            <a:ext cx="4238521" cy="290126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 name="Titel 3"/>
          <p:cNvSpPr txBox="1"/>
          <p:nvPr>
            <p:ph type="body" idx="21"/>
          </p:nvPr>
        </p:nvSpPr>
        <p:spPr>
          <a:prstGeom prst="rect">
            <a:avLst/>
          </a:prstGeom>
        </p:spPr>
        <p:txBody>
          <a:bodyPr/>
          <a:lstStyle/>
          <a:p>
            <a:pPr defTabSz="777160">
              <a:defRPr sz="2040"/>
            </a:pPr>
            <a:r>
              <a:t>Gegenüberstellung:</a:t>
            </a:r>
          </a:p>
          <a:p>
            <a:pPr defTabSz="777160">
              <a:defRPr sz="2040"/>
            </a:pPr>
            <a:r>
              <a:t>Sozialversicherung und Privatversicherung</a:t>
            </a:r>
          </a:p>
        </p:txBody>
      </p:sp>
      <p:sp>
        <p:nvSpPr>
          <p:cNvPr id="86" name="Foliennummernplatzhalter 2"/>
          <p:cNvSpPr txBox="1"/>
          <p:nvPr>
            <p:ph type="sldNum" sz="quarter" idx="2"/>
          </p:nvPr>
        </p:nvSpPr>
        <p:spPr>
          <a:xfrm>
            <a:off x="462406" y="5477601"/>
            <a:ext cx="127001" cy="127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87" name="Tabellenplatzhalter 6"/>
          <p:cNvGraphicFramePr/>
          <p:nvPr/>
        </p:nvGraphicFramePr>
        <p:xfrm>
          <a:off x="475261" y="1879043"/>
          <a:ext cx="7096125" cy="2909414"/>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2361141"/>
                <a:gridCol w="2361141"/>
                <a:gridCol w="2361141"/>
              </a:tblGrid>
              <a:tr h="579342">
                <a:tc>
                  <a:txBody>
                    <a:bodyPr/>
                    <a:lstStyle/>
                    <a:p>
                      <a:pPr defTabSz="609584">
                        <a:defRPr cap="none" sz="1100">
                          <a:latin typeface="Arial"/>
                          <a:ea typeface="Arial"/>
                          <a:cs typeface="Arial"/>
                          <a:sym typeface="Arial"/>
                        </a:defRPr>
                      </a:pPr>
                    </a:p>
                  </a:txBody>
                  <a:tcPr marL="45720" marR="45720" marT="45720" marB="45720" anchor="ctr" anchorCtr="0" horzOverflow="overflow">
                    <a:solidFill>
                      <a:srgbClr val="008E5C"/>
                    </a:solidFill>
                  </a:tcPr>
                </a:tc>
                <a:tc>
                  <a:txBody>
                    <a:bodyPr/>
                    <a:lstStyle/>
                    <a:p>
                      <a:pPr defTabSz="609584">
                        <a:defRPr b="0" cap="none" sz="1800">
                          <a:solidFill>
                            <a:srgbClr val="000000"/>
                          </a:solidFill>
                        </a:defRPr>
                      </a:pPr>
                      <a:r>
                        <a:rPr b="1" sz="1100">
                          <a:solidFill>
                            <a:srgbClr val="FFFFFF"/>
                          </a:solidFill>
                          <a:latin typeface="Arial"/>
                          <a:ea typeface="Arial"/>
                          <a:cs typeface="Arial"/>
                          <a:sym typeface="Arial"/>
                        </a:rPr>
                        <a:t>Sozialversicherung</a:t>
                      </a:r>
                    </a:p>
                  </a:txBody>
                  <a:tcPr marL="45720" marR="45720" marT="45720" marB="45720" anchor="ctr" anchorCtr="0" horzOverflow="overflow">
                    <a:solidFill>
                      <a:srgbClr val="008E5C"/>
                    </a:solidFill>
                  </a:tcPr>
                </a:tc>
                <a:tc>
                  <a:txBody>
                    <a:bodyPr/>
                    <a:lstStyle/>
                    <a:p>
                      <a:pPr defTabSz="609584">
                        <a:defRPr b="0" cap="none" sz="1800">
                          <a:solidFill>
                            <a:srgbClr val="000000"/>
                          </a:solidFill>
                        </a:defRPr>
                      </a:pPr>
                      <a:r>
                        <a:rPr b="1" sz="1100">
                          <a:solidFill>
                            <a:srgbClr val="FFFFFF"/>
                          </a:solidFill>
                          <a:latin typeface="Arial"/>
                          <a:ea typeface="Arial"/>
                          <a:cs typeface="Arial"/>
                          <a:sym typeface="Arial"/>
                        </a:rPr>
                        <a:t>Privatversicherung</a:t>
                      </a:r>
                    </a:p>
                  </a:txBody>
                  <a:tcPr marL="45720" marR="45720" marT="45720" marB="45720" anchor="ctr" anchorCtr="0" horzOverflow="overflow">
                    <a:solidFill>
                      <a:srgbClr val="008E5C"/>
                    </a:solidFill>
                  </a:tcPr>
                </a:tc>
              </a:tr>
              <a:tr h="579342">
                <a:tc>
                  <a:txBody>
                    <a:bodyPr/>
                    <a:lstStyle/>
                    <a:p>
                      <a:pPr defTabSz="609584">
                        <a:defRPr cap="none" sz="1800"/>
                      </a:pPr>
                      <a:r>
                        <a:rPr b="1" sz="1100">
                          <a:latin typeface="Arial"/>
                          <a:ea typeface="Arial"/>
                          <a:cs typeface="Arial"/>
                          <a:sym typeface="Arial"/>
                        </a:rPr>
                        <a:t>Entstehung des Versicherungsschutzes</a:t>
                      </a:r>
                    </a:p>
                  </a:txBody>
                  <a:tcPr marL="45720" marR="45720" marT="45720" marB="45720" anchor="ctr" anchorCtr="0" horzOverflow="overflow">
                    <a:solidFill>
                      <a:srgbClr val="FFFFFF"/>
                    </a:solidFill>
                  </a:tcPr>
                </a:tc>
                <a:tc>
                  <a:txBody>
                    <a:bodyPr/>
                    <a:lstStyle/>
                    <a:p>
                      <a:pPr defTabSz="609584">
                        <a:defRPr cap="none" sz="1800"/>
                      </a:pPr>
                      <a:r>
                        <a:rPr sz="1100">
                          <a:latin typeface="Arial"/>
                          <a:ea typeface="Arial"/>
                          <a:cs typeface="Arial"/>
                          <a:sym typeface="Arial"/>
                        </a:rPr>
                        <a:t>kraft Gesetzes</a:t>
                      </a:r>
                    </a:p>
                  </a:txBody>
                  <a:tcPr marL="45720" marR="45720" marT="45720" marB="45720" anchor="ctr" anchorCtr="0" horzOverflow="overflow">
                    <a:solidFill>
                      <a:srgbClr val="FFFFFF"/>
                    </a:solidFill>
                  </a:tcPr>
                </a:tc>
                <a:tc>
                  <a:txBody>
                    <a:bodyPr/>
                    <a:lstStyle/>
                    <a:p>
                      <a:pPr defTabSz="609584">
                        <a:defRPr cap="none" sz="1800"/>
                      </a:pPr>
                      <a:r>
                        <a:rPr sz="1100">
                          <a:latin typeface="Arial"/>
                          <a:ea typeface="Arial"/>
                          <a:cs typeface="Arial"/>
                          <a:sym typeface="Arial"/>
                        </a:rPr>
                        <a:t>Vertragsabschluss</a:t>
                      </a:r>
                    </a:p>
                  </a:txBody>
                  <a:tcPr marL="45720" marR="45720" marT="45720" marB="45720" anchor="ctr" anchorCtr="0" horzOverflow="overflow">
                    <a:solidFill>
                      <a:srgbClr val="FFFFFF"/>
                    </a:solidFill>
                  </a:tcPr>
                </a:tc>
              </a:tr>
              <a:tr h="579342">
                <a:tc>
                  <a:txBody>
                    <a:bodyPr/>
                    <a:lstStyle/>
                    <a:p>
                      <a:pPr defTabSz="609584">
                        <a:defRPr cap="none" sz="1800"/>
                      </a:pPr>
                      <a:r>
                        <a:rPr b="1" sz="1100">
                          <a:latin typeface="Arial"/>
                          <a:ea typeface="Arial"/>
                          <a:cs typeface="Arial"/>
                          <a:sym typeface="Arial"/>
                        </a:rPr>
                        <a:t>Risikoabdeckung</a:t>
                      </a:r>
                    </a:p>
                  </a:txBody>
                  <a:tcPr marL="45720" marR="45720" marT="45720" marB="45720" anchor="ctr" anchorCtr="0" horzOverflow="overflow">
                    <a:solidFill>
                      <a:srgbClr val="CCE8DE"/>
                    </a:solidFill>
                  </a:tcPr>
                </a:tc>
                <a:tc>
                  <a:txBody>
                    <a:bodyPr/>
                    <a:lstStyle/>
                    <a:p>
                      <a:pPr defTabSz="609584">
                        <a:defRPr cap="none" sz="1800"/>
                      </a:pPr>
                      <a:r>
                        <a:rPr sz="1100">
                          <a:latin typeface="Arial"/>
                          <a:ea typeface="Arial"/>
                          <a:cs typeface="Arial"/>
                          <a:sym typeface="Arial"/>
                        </a:rPr>
                        <a:t>keine Risikenauslese</a:t>
                      </a:r>
                    </a:p>
                  </a:txBody>
                  <a:tcPr marL="45720" marR="45720" marT="45720" marB="45720" anchor="ctr" anchorCtr="0" horzOverflow="overflow">
                    <a:solidFill>
                      <a:srgbClr val="CCE8DE"/>
                    </a:solidFill>
                  </a:tcPr>
                </a:tc>
                <a:tc>
                  <a:txBody>
                    <a:bodyPr/>
                    <a:lstStyle/>
                    <a:p>
                      <a:pPr defTabSz="609584">
                        <a:defRPr cap="none" sz="1800"/>
                      </a:pPr>
                      <a:r>
                        <a:rPr sz="1100">
                          <a:latin typeface="Arial"/>
                          <a:ea typeface="Arial"/>
                          <a:cs typeface="Arial"/>
                          <a:sym typeface="Arial"/>
                        </a:rPr>
                        <a:t>Risikenauslese</a:t>
                      </a:r>
                    </a:p>
                  </a:txBody>
                  <a:tcPr marL="45720" marR="45720" marT="45720" marB="45720" anchor="ctr" anchorCtr="0" horzOverflow="overflow">
                    <a:solidFill>
                      <a:srgbClr val="CCE8DE"/>
                    </a:solidFill>
                  </a:tcPr>
                </a:tc>
              </a:tr>
              <a:tr h="579342">
                <a:tc>
                  <a:txBody>
                    <a:bodyPr/>
                    <a:lstStyle/>
                    <a:p>
                      <a:pPr defTabSz="609584">
                        <a:defRPr cap="none" sz="1800"/>
                      </a:pPr>
                      <a:r>
                        <a:rPr b="1" sz="1100">
                          <a:latin typeface="Arial"/>
                          <a:ea typeface="Arial"/>
                          <a:cs typeface="Arial"/>
                          <a:sym typeface="Arial"/>
                        </a:rPr>
                        <a:t>Auswirkungen auf die Gesellschaft</a:t>
                      </a:r>
                    </a:p>
                  </a:txBody>
                  <a:tcPr marL="45720" marR="45720" marT="45720" marB="45720" anchor="ctr" anchorCtr="0" horzOverflow="overflow">
                    <a:solidFill>
                      <a:srgbClr val="FFFFFF"/>
                    </a:solidFill>
                  </a:tcPr>
                </a:tc>
                <a:tc>
                  <a:txBody>
                    <a:bodyPr/>
                    <a:lstStyle/>
                    <a:p>
                      <a:pPr algn="just" defTabSz="914306">
                        <a:lnSpc>
                          <a:spcPct val="107000"/>
                        </a:lnSpc>
                        <a:defRPr cap="none" sz="1800"/>
                      </a:pPr>
                      <a:r>
                        <a:rPr sz="1000"/>
                        <a:t>sozialer Ausgleich</a:t>
                      </a:r>
                    </a:p>
                  </a:txBody>
                  <a:tcPr marL="45720" marR="45720" marT="45720" marB="45720" anchor="ctr" anchorCtr="0" horzOverflow="overflow">
                    <a:solidFill>
                      <a:srgbClr val="FFFFFF"/>
                    </a:solidFill>
                  </a:tcPr>
                </a:tc>
                <a:tc>
                  <a:txBody>
                    <a:bodyPr/>
                    <a:lstStyle/>
                    <a:p>
                      <a:pPr defTabSz="609584">
                        <a:defRPr cap="none" sz="1800"/>
                      </a:pPr>
                      <a:r>
                        <a:rPr sz="1100">
                          <a:latin typeface="Arial"/>
                          <a:ea typeface="Arial"/>
                          <a:cs typeface="Arial"/>
                          <a:sym typeface="Arial"/>
                        </a:rPr>
                        <a:t>kein sozialer Ausgleich</a:t>
                      </a:r>
                    </a:p>
                  </a:txBody>
                  <a:tcPr marL="45720" marR="45720" marT="45720" marB="45720" anchor="ctr" anchorCtr="0" horzOverflow="overflow">
                    <a:solidFill>
                      <a:srgbClr val="FFFFFF"/>
                    </a:solidFill>
                  </a:tcPr>
                </a:tc>
              </a:tr>
              <a:tr h="579342">
                <a:tc>
                  <a:txBody>
                    <a:bodyPr/>
                    <a:lstStyle/>
                    <a:p>
                      <a:pPr defTabSz="609584">
                        <a:defRPr cap="none" sz="1800"/>
                      </a:pPr>
                      <a:r>
                        <a:rPr b="1" sz="1100">
                          <a:latin typeface="Arial"/>
                          <a:ea typeface="Arial"/>
                          <a:cs typeface="Arial"/>
                          <a:sym typeface="Arial"/>
                        </a:rPr>
                        <a:t>Beitragsgrundlage</a:t>
                      </a:r>
                    </a:p>
                  </a:txBody>
                  <a:tcPr marL="45720" marR="45720" marT="45720" marB="45720" anchor="ctr" anchorCtr="0" horzOverflow="overflow">
                    <a:solidFill>
                      <a:srgbClr val="CCE8DE"/>
                    </a:solidFill>
                  </a:tcPr>
                </a:tc>
                <a:tc>
                  <a:txBody>
                    <a:bodyPr/>
                    <a:lstStyle/>
                    <a:p>
                      <a:pPr defTabSz="914306">
                        <a:lnSpc>
                          <a:spcPct val="107000"/>
                        </a:lnSpc>
                        <a:defRPr cap="none" sz="1800"/>
                      </a:pPr>
                      <a:r>
                        <a:rPr sz="1000"/>
                        <a:t>einkommensabhängige Beiträge
Generationenausgleich /Umlageverfahren</a:t>
                      </a:r>
                    </a:p>
                  </a:txBody>
                  <a:tcPr marL="45720" marR="45720" marT="45720" marB="45720" anchor="ctr" anchorCtr="0" horzOverflow="overflow">
                    <a:solidFill>
                      <a:srgbClr val="CCE8DE"/>
                    </a:solidFill>
                  </a:tcPr>
                </a:tc>
                <a:tc>
                  <a:txBody>
                    <a:bodyPr/>
                    <a:lstStyle/>
                    <a:p>
                      <a:pPr algn="just" defTabSz="914306">
                        <a:lnSpc>
                          <a:spcPct val="107000"/>
                        </a:lnSpc>
                        <a:defRPr cap="none" sz="1800"/>
                      </a:pPr>
                      <a:r>
                        <a:rPr sz="1000"/>
                        <a:t>risikoabhängige Beiträge
Kapitaldeckungsverfahren</a:t>
                      </a:r>
                    </a:p>
                  </a:txBody>
                  <a:tcPr marL="45720" marR="45720" marT="45720" marB="45720" anchor="ctr" anchorCtr="0" horzOverflow="overflow">
                    <a:solidFill>
                      <a:srgbClr val="CCE8DE"/>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theme/theme1.xml><?xml version="1.0" encoding="utf-8"?>
<a:theme xmlns:a="http://schemas.openxmlformats.org/drawingml/2006/main" xmlns:r="http://schemas.openxmlformats.org/officeDocument/2006/relationships" name="WU 16:10">
  <a:themeElements>
    <a:clrScheme name="WU 16:10">
      <a:dk1>
        <a:srgbClr val="000000"/>
      </a:dk1>
      <a:lt1>
        <a:srgbClr val="FFFFFF"/>
      </a:lt1>
      <a:dk2>
        <a:srgbClr val="A7A7A7"/>
      </a:dk2>
      <a:lt2>
        <a:srgbClr val="535353"/>
      </a:lt2>
      <a:accent1>
        <a:srgbClr val="0096D3"/>
      </a:accent1>
      <a:accent2>
        <a:srgbClr val="002350"/>
      </a:accent2>
      <a:accent3>
        <a:srgbClr val="4B2582"/>
      </a:accent3>
      <a:accent4>
        <a:srgbClr val="457AA0"/>
      </a:accent4>
      <a:accent5>
        <a:srgbClr val="A592C0"/>
      </a:accent5>
      <a:accent6>
        <a:srgbClr val="80CFE9"/>
      </a:accent6>
      <a:hlink>
        <a:srgbClr val="0000FF"/>
      </a:hlink>
      <a:folHlink>
        <a:srgbClr val="FF00FF"/>
      </a:folHlink>
    </a:clrScheme>
    <a:fontScheme name="WU 16:10">
      <a:majorFont>
        <a:latin typeface="Verdana"/>
        <a:ea typeface="Verdana"/>
        <a:cs typeface="Verdana"/>
      </a:majorFont>
      <a:minorFont>
        <a:latin typeface="Helvetica"/>
        <a:ea typeface="Helvetica"/>
        <a:cs typeface="Helvetica"/>
      </a:minorFont>
    </a:fontScheme>
    <a:fmtScheme name="WU 16: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U 16:10">
  <a:themeElements>
    <a:clrScheme name="WU 16:10">
      <a:dk1>
        <a:srgbClr val="000000"/>
      </a:dk1>
      <a:lt1>
        <a:srgbClr val="FFFFFF"/>
      </a:lt1>
      <a:dk2>
        <a:srgbClr val="A7A7A7"/>
      </a:dk2>
      <a:lt2>
        <a:srgbClr val="535353"/>
      </a:lt2>
      <a:accent1>
        <a:srgbClr val="0096D3"/>
      </a:accent1>
      <a:accent2>
        <a:srgbClr val="002350"/>
      </a:accent2>
      <a:accent3>
        <a:srgbClr val="4B2582"/>
      </a:accent3>
      <a:accent4>
        <a:srgbClr val="457AA0"/>
      </a:accent4>
      <a:accent5>
        <a:srgbClr val="A592C0"/>
      </a:accent5>
      <a:accent6>
        <a:srgbClr val="80CFE9"/>
      </a:accent6>
      <a:hlink>
        <a:srgbClr val="0000FF"/>
      </a:hlink>
      <a:folHlink>
        <a:srgbClr val="FF00FF"/>
      </a:folHlink>
    </a:clrScheme>
    <a:fontScheme name="WU 16:10">
      <a:majorFont>
        <a:latin typeface="Verdana"/>
        <a:ea typeface="Verdana"/>
        <a:cs typeface="Verdana"/>
      </a:majorFont>
      <a:minorFont>
        <a:latin typeface="Helvetica"/>
        <a:ea typeface="Helvetica"/>
        <a:cs typeface="Helvetica"/>
      </a:minorFont>
    </a:fontScheme>
    <a:fmtScheme name="WU 16: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Verdan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